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6" r:id="rId3"/>
    <p:sldId id="284" r:id="rId4"/>
    <p:sldId id="285" r:id="rId5"/>
    <p:sldId id="286" r:id="rId6"/>
    <p:sldId id="287" r:id="rId7"/>
    <p:sldId id="288" r:id="rId8"/>
    <p:sldId id="290" r:id="rId9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3300"/>
    <a:srgbClr val="800300"/>
    <a:srgbClr val="FF6600"/>
    <a:srgbClr val="FFFD0F"/>
    <a:srgbClr val="9AFD23"/>
    <a:srgbClr val="F901B8"/>
    <a:srgbClr val="00D9F0"/>
    <a:srgbClr val="B07BD7"/>
    <a:srgbClr val="DC9E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678" autoAdjust="0"/>
  </p:normalViewPr>
  <p:slideViewPr>
    <p:cSldViewPr>
      <p:cViewPr>
        <p:scale>
          <a:sx n="90" d="100"/>
          <a:sy n="90" d="100"/>
        </p:scale>
        <p:origin x="-2250" y="-714"/>
      </p:cViewPr>
      <p:guideLst>
        <p:guide orient="horz" pos="4224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2058" y="-96"/>
      </p:cViewPr>
      <p:guideLst>
        <p:guide orient="horz" pos="3127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332"/>
          </a:xfrm>
          <a:prstGeom prst="rect">
            <a:avLst/>
          </a:prstGeom>
        </p:spPr>
        <p:txBody>
          <a:bodyPr vert="horz" lIns="90859" tIns="45429" rIns="90859" bIns="4542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332"/>
          </a:xfrm>
          <a:prstGeom prst="rect">
            <a:avLst/>
          </a:prstGeom>
        </p:spPr>
        <p:txBody>
          <a:bodyPr vert="horz" lIns="90859" tIns="45429" rIns="90859" bIns="45429" rtlCol="0"/>
          <a:lstStyle>
            <a:lvl1pPr algn="r">
              <a:defRPr sz="1200"/>
            </a:lvl1pPr>
          </a:lstStyle>
          <a:p>
            <a:fld id="{DDA02C95-F4E5-4220-B6B0-D6B00CECCED0}" type="datetimeFigureOut">
              <a:rPr lang="fr-FR" smtClean="0"/>
              <a:pPr/>
              <a:t>03/03/2011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715"/>
            <a:ext cx="2946189" cy="496332"/>
          </a:xfrm>
          <a:prstGeom prst="rect">
            <a:avLst/>
          </a:prstGeom>
        </p:spPr>
        <p:txBody>
          <a:bodyPr vert="horz" lIns="90859" tIns="45429" rIns="90859" bIns="4542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899" y="9428715"/>
            <a:ext cx="2946189" cy="496332"/>
          </a:xfrm>
          <a:prstGeom prst="rect">
            <a:avLst/>
          </a:prstGeom>
        </p:spPr>
        <p:txBody>
          <a:bodyPr vert="horz" lIns="90859" tIns="45429" rIns="90859" bIns="45429" rtlCol="0" anchor="b"/>
          <a:lstStyle>
            <a:lvl1pPr algn="r">
              <a:defRPr sz="1200"/>
            </a:lvl1pPr>
          </a:lstStyle>
          <a:p>
            <a:fld id="{39B1295D-8A56-4303-9F6B-3D05F827BA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859" tIns="45429" rIns="90859" bIns="4542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0859" tIns="45429" rIns="90859" bIns="45429" rtlCol="0"/>
          <a:lstStyle>
            <a:lvl1pPr algn="r">
              <a:defRPr sz="1200"/>
            </a:lvl1pPr>
          </a:lstStyle>
          <a:p>
            <a:fld id="{C5450343-ED23-4121-9843-0054852EAAE0}" type="datetimeFigureOut">
              <a:rPr lang="fr-FR" smtClean="0"/>
              <a:pPr/>
              <a:t>03/03/2011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59" tIns="45429" rIns="90859" bIns="4542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0859" tIns="45429" rIns="90859" bIns="4542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859" tIns="45429" rIns="90859" bIns="4542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0859" tIns="45429" rIns="90859" bIns="45429" rtlCol="0" anchor="b"/>
          <a:lstStyle>
            <a:lvl1pPr algn="r">
              <a:defRPr sz="1200"/>
            </a:lvl1pPr>
          </a:lstStyle>
          <a:p>
            <a:fld id="{0D383BA1-CF49-4B14-95BB-2317F4DD8B5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fnac_gros.png"/>
          <p:cNvPicPr>
            <a:picLocks noChangeAspect="1"/>
          </p:cNvPicPr>
          <p:nvPr userDrawn="1"/>
        </p:nvPicPr>
        <p:blipFill>
          <a:blip r:embed="rId2"/>
          <a:srcRect l="8057" r="8292" b="18605"/>
          <a:stretch>
            <a:fillRect/>
          </a:stretch>
        </p:blipFill>
        <p:spPr>
          <a:xfrm>
            <a:off x="0" y="4156364"/>
            <a:ext cx="9144000" cy="270163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64592" y="2130425"/>
            <a:ext cx="7278624" cy="1470025"/>
          </a:xfrm>
        </p:spPr>
        <p:txBody>
          <a:bodyPr>
            <a:normAutofit/>
          </a:bodyPr>
          <a:lstStyle>
            <a:lvl1pPr algn="r">
              <a:defRPr sz="4000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4572000" y="3886200"/>
            <a:ext cx="2880360" cy="530352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la date</a:t>
            </a:r>
            <a:endParaRPr lang="fr-FR" dirty="0"/>
          </a:p>
        </p:txBody>
      </p:sp>
      <p:cxnSp>
        <p:nvCxnSpPr>
          <p:cNvPr id="8" name="Connecteur droit 7"/>
          <p:cNvCxnSpPr/>
          <p:nvPr userDrawn="1"/>
        </p:nvCxnSpPr>
        <p:spPr>
          <a:xfrm rot="5400000">
            <a:off x="6535512" y="3302302"/>
            <a:ext cx="1980000" cy="1588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21330" y="6479569"/>
            <a:ext cx="3477768" cy="245618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pic>
        <p:nvPicPr>
          <p:cNvPr id="7" name="Image 6" descr="FNAC.COM-QUADRI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34784" y="5982752"/>
            <a:ext cx="854838" cy="709950"/>
          </a:xfrm>
          <a:prstGeom prst="rect">
            <a:avLst/>
          </a:prstGeom>
        </p:spPr>
      </p:pic>
      <p:cxnSp>
        <p:nvCxnSpPr>
          <p:cNvPr id="10" name="Connecteur droit 9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r"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783080" y="5358384"/>
            <a:ext cx="5486400" cy="158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7" name="ZoneTexte 16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Connecteur droit 17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0550" y="5114925"/>
            <a:ext cx="3743325" cy="317500"/>
          </a:xfrm>
          <a:ln>
            <a:noFill/>
          </a:ln>
        </p:spPr>
        <p:txBody>
          <a:bodyPr anchor="b">
            <a:noAutofit/>
          </a:bodyPr>
          <a:lstStyle>
            <a:lvl1pPr marL="0" indent="0" algn="r">
              <a:buNone/>
              <a:defRPr sz="11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90550" y="5441950"/>
            <a:ext cx="3743325" cy="311150"/>
          </a:xfrm>
        </p:spPr>
        <p:txBody>
          <a:bodyPr>
            <a:normAutofit/>
          </a:bodyPr>
          <a:lstStyle>
            <a:lvl1pPr marL="266700" indent="-266700" algn="r">
              <a:buFontTx/>
              <a:buNone/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47675" indent="-180975">
              <a:buSzPct val="70000"/>
              <a:buFontTx/>
              <a:buBlip>
                <a:blip r:embed="rId2"/>
              </a:buBlip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2pPr>
            <a:lvl3pPr marL="809625" indent="-180975">
              <a:buFontTx/>
              <a:buBlip>
                <a:blip r:embed="rId3"/>
              </a:buBlip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457200" y="941832"/>
            <a:ext cx="8229600" cy="158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pour une image  2"/>
          <p:cNvSpPr>
            <a:spLocks noGrp="1"/>
          </p:cNvSpPr>
          <p:nvPr>
            <p:ph type="pic" idx="13"/>
          </p:nvPr>
        </p:nvSpPr>
        <p:spPr>
          <a:xfrm>
            <a:off x="581025" y="1781175"/>
            <a:ext cx="3752849" cy="333375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fr-FR" dirty="0"/>
          </a:p>
        </p:txBody>
      </p:sp>
      <p:sp>
        <p:nvSpPr>
          <p:cNvPr id="35" name="Espace réservé du texte 2"/>
          <p:cNvSpPr>
            <a:spLocks noGrp="1"/>
          </p:cNvSpPr>
          <p:nvPr>
            <p:ph type="body" idx="14"/>
          </p:nvPr>
        </p:nvSpPr>
        <p:spPr>
          <a:xfrm>
            <a:off x="4848225" y="5114925"/>
            <a:ext cx="3743325" cy="317500"/>
          </a:xfrm>
          <a:ln>
            <a:noFill/>
          </a:ln>
        </p:spPr>
        <p:txBody>
          <a:bodyPr anchor="b">
            <a:noAutofit/>
          </a:bodyPr>
          <a:lstStyle>
            <a:lvl1pPr marL="0" indent="0" algn="r">
              <a:buNone/>
              <a:defRPr sz="11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6" name="Espace réservé du contenu 3"/>
          <p:cNvSpPr>
            <a:spLocks noGrp="1"/>
          </p:cNvSpPr>
          <p:nvPr>
            <p:ph sz="half" idx="15"/>
          </p:nvPr>
        </p:nvSpPr>
        <p:spPr>
          <a:xfrm>
            <a:off x="4848225" y="5441950"/>
            <a:ext cx="3743325" cy="311150"/>
          </a:xfrm>
        </p:spPr>
        <p:txBody>
          <a:bodyPr>
            <a:normAutofit/>
          </a:bodyPr>
          <a:lstStyle>
            <a:lvl1pPr marL="266700" indent="-266700" algn="r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47675" indent="-180975">
              <a:buSzPct val="70000"/>
              <a:buFontTx/>
              <a:buBlip>
                <a:blip r:embed="rId2"/>
              </a:buBlip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2pPr>
            <a:lvl3pPr marL="809625" indent="-180975">
              <a:buFontTx/>
              <a:buBlip>
                <a:blip r:embed="rId3"/>
              </a:buBlip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7" name="Espace réservé pour une image  2"/>
          <p:cNvSpPr>
            <a:spLocks noGrp="1"/>
          </p:cNvSpPr>
          <p:nvPr>
            <p:ph type="pic" idx="16"/>
          </p:nvPr>
        </p:nvSpPr>
        <p:spPr>
          <a:xfrm>
            <a:off x="4838700" y="1781175"/>
            <a:ext cx="3752849" cy="333375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FNAC DemiBold" pitchFamily="2" charset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fr-FR" dirty="0"/>
          </a:p>
        </p:txBody>
      </p:sp>
      <p:cxnSp>
        <p:nvCxnSpPr>
          <p:cNvPr id="38" name="Connecteur droit 37"/>
          <p:cNvCxnSpPr/>
          <p:nvPr userDrawn="1"/>
        </p:nvCxnSpPr>
        <p:spPr>
          <a:xfrm flipV="1">
            <a:off x="4838700" y="5430838"/>
            <a:ext cx="3752850" cy="7937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ZoneTexte 21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Connecteur droit 22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 userDrawn="1"/>
        </p:nvCxnSpPr>
        <p:spPr>
          <a:xfrm flipV="1">
            <a:off x="604157" y="5419952"/>
            <a:ext cx="3752850" cy="7937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0550" y="2990850"/>
            <a:ext cx="3743325" cy="317500"/>
          </a:xfrm>
          <a:ln>
            <a:noFill/>
          </a:ln>
        </p:spPr>
        <p:txBody>
          <a:bodyPr anchor="b">
            <a:noAutofit/>
          </a:bodyPr>
          <a:lstStyle>
            <a:lvl1pPr marL="0" indent="0" algn="r">
              <a:buNone/>
              <a:defRPr sz="11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90550" y="3317875"/>
            <a:ext cx="3743325" cy="311150"/>
          </a:xfrm>
        </p:spPr>
        <p:txBody>
          <a:bodyPr>
            <a:normAutofit/>
          </a:bodyPr>
          <a:lstStyle>
            <a:lvl1pPr marL="266700" indent="-266700" algn="r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47675" indent="-180975">
              <a:buSzPct val="70000"/>
              <a:buFontTx/>
              <a:buBlip>
                <a:blip r:embed="rId2"/>
              </a:buBlip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2pPr>
            <a:lvl3pPr marL="809625" indent="-180975">
              <a:buFontTx/>
              <a:buBlip>
                <a:blip r:embed="rId3"/>
              </a:buBlip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457200" y="941832"/>
            <a:ext cx="8229600" cy="158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pour une image  2"/>
          <p:cNvSpPr>
            <a:spLocks noGrp="1"/>
          </p:cNvSpPr>
          <p:nvPr>
            <p:ph type="pic" idx="13"/>
          </p:nvPr>
        </p:nvSpPr>
        <p:spPr>
          <a:xfrm>
            <a:off x="581025" y="1276350"/>
            <a:ext cx="3752849" cy="17145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fr-FR" dirty="0"/>
          </a:p>
        </p:txBody>
      </p:sp>
      <p:cxnSp>
        <p:nvCxnSpPr>
          <p:cNvPr id="21" name="Connecteur droit 20"/>
          <p:cNvCxnSpPr/>
          <p:nvPr userDrawn="1"/>
        </p:nvCxnSpPr>
        <p:spPr>
          <a:xfrm flipV="1">
            <a:off x="581025" y="3306763"/>
            <a:ext cx="3752850" cy="7937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space réservé du texte 2"/>
          <p:cNvSpPr>
            <a:spLocks noGrp="1"/>
          </p:cNvSpPr>
          <p:nvPr>
            <p:ph type="body" idx="14"/>
          </p:nvPr>
        </p:nvSpPr>
        <p:spPr>
          <a:xfrm>
            <a:off x="4819650" y="2990850"/>
            <a:ext cx="3743325" cy="317500"/>
          </a:xfrm>
          <a:ln>
            <a:noFill/>
          </a:ln>
        </p:spPr>
        <p:txBody>
          <a:bodyPr anchor="b">
            <a:noAutofit/>
          </a:bodyPr>
          <a:lstStyle>
            <a:lvl1pPr marL="0" indent="0" algn="r">
              <a:buNone/>
              <a:defRPr sz="11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4" name="Espace réservé du contenu 3"/>
          <p:cNvSpPr>
            <a:spLocks noGrp="1"/>
          </p:cNvSpPr>
          <p:nvPr>
            <p:ph sz="half" idx="15"/>
          </p:nvPr>
        </p:nvSpPr>
        <p:spPr>
          <a:xfrm>
            <a:off x="4819650" y="3317875"/>
            <a:ext cx="3743325" cy="311150"/>
          </a:xfrm>
        </p:spPr>
        <p:txBody>
          <a:bodyPr>
            <a:normAutofit/>
          </a:bodyPr>
          <a:lstStyle>
            <a:lvl1pPr marL="266700" indent="-266700" algn="r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47675" indent="-180975">
              <a:buSzPct val="70000"/>
              <a:buFontTx/>
              <a:buBlip>
                <a:blip r:embed="rId2"/>
              </a:buBlip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2pPr>
            <a:lvl3pPr marL="809625" indent="-180975">
              <a:buFontTx/>
              <a:buBlip>
                <a:blip r:embed="rId3"/>
              </a:buBlip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5" name="Espace réservé pour une image  2"/>
          <p:cNvSpPr>
            <a:spLocks noGrp="1"/>
          </p:cNvSpPr>
          <p:nvPr>
            <p:ph type="pic" idx="16"/>
          </p:nvPr>
        </p:nvSpPr>
        <p:spPr>
          <a:xfrm>
            <a:off x="4810125" y="1276350"/>
            <a:ext cx="3752849" cy="17145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fr-FR" dirty="0"/>
          </a:p>
        </p:txBody>
      </p:sp>
      <p:cxnSp>
        <p:nvCxnSpPr>
          <p:cNvPr id="26" name="Connecteur droit 25"/>
          <p:cNvCxnSpPr/>
          <p:nvPr userDrawn="1"/>
        </p:nvCxnSpPr>
        <p:spPr>
          <a:xfrm flipV="1">
            <a:off x="4810125" y="3306763"/>
            <a:ext cx="3752850" cy="7937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"/>
          <p:cNvSpPr>
            <a:spLocks noGrp="1"/>
          </p:cNvSpPr>
          <p:nvPr>
            <p:ph type="body" idx="17"/>
          </p:nvPr>
        </p:nvSpPr>
        <p:spPr>
          <a:xfrm>
            <a:off x="590550" y="5648325"/>
            <a:ext cx="3743325" cy="317500"/>
          </a:xfrm>
          <a:ln>
            <a:noFill/>
          </a:ln>
        </p:spPr>
        <p:txBody>
          <a:bodyPr anchor="b">
            <a:noAutofit/>
          </a:bodyPr>
          <a:lstStyle>
            <a:lvl1pPr marL="0" indent="0" algn="r">
              <a:buNone/>
              <a:defRPr sz="11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8" name="Espace réservé du contenu 3"/>
          <p:cNvSpPr>
            <a:spLocks noGrp="1"/>
          </p:cNvSpPr>
          <p:nvPr>
            <p:ph sz="half" idx="18"/>
          </p:nvPr>
        </p:nvSpPr>
        <p:spPr>
          <a:xfrm>
            <a:off x="590550" y="5975350"/>
            <a:ext cx="3743325" cy="311150"/>
          </a:xfrm>
        </p:spPr>
        <p:txBody>
          <a:bodyPr>
            <a:normAutofit/>
          </a:bodyPr>
          <a:lstStyle>
            <a:lvl1pPr marL="266700" indent="-266700" algn="r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47675" indent="-180975">
              <a:buSzPct val="70000"/>
              <a:buFontTx/>
              <a:buBlip>
                <a:blip r:embed="rId2"/>
              </a:buBlip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2pPr>
            <a:lvl3pPr marL="809625" indent="-180975">
              <a:buFontTx/>
              <a:buBlip>
                <a:blip r:embed="rId3"/>
              </a:buBlip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9" name="Espace réservé pour une image  2"/>
          <p:cNvSpPr>
            <a:spLocks noGrp="1"/>
          </p:cNvSpPr>
          <p:nvPr>
            <p:ph type="pic" idx="19"/>
          </p:nvPr>
        </p:nvSpPr>
        <p:spPr>
          <a:xfrm>
            <a:off x="581025" y="3933825"/>
            <a:ext cx="3752849" cy="17145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fr-FR" dirty="0"/>
          </a:p>
        </p:txBody>
      </p:sp>
      <p:cxnSp>
        <p:nvCxnSpPr>
          <p:cNvPr id="30" name="Connecteur droit 29"/>
          <p:cNvCxnSpPr/>
          <p:nvPr userDrawn="1"/>
        </p:nvCxnSpPr>
        <p:spPr>
          <a:xfrm flipV="1">
            <a:off x="581025" y="5964238"/>
            <a:ext cx="3752850" cy="7937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space réservé du texte 2"/>
          <p:cNvSpPr>
            <a:spLocks noGrp="1"/>
          </p:cNvSpPr>
          <p:nvPr>
            <p:ph type="body" idx="20"/>
          </p:nvPr>
        </p:nvSpPr>
        <p:spPr>
          <a:xfrm>
            <a:off x="4838700" y="5648325"/>
            <a:ext cx="3743325" cy="317500"/>
          </a:xfrm>
          <a:ln>
            <a:noFill/>
          </a:ln>
        </p:spPr>
        <p:txBody>
          <a:bodyPr anchor="b">
            <a:noAutofit/>
          </a:bodyPr>
          <a:lstStyle>
            <a:lvl1pPr marL="0" indent="0" algn="r">
              <a:buNone/>
              <a:defRPr sz="1100" b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2" name="Espace réservé du contenu 3"/>
          <p:cNvSpPr>
            <a:spLocks noGrp="1"/>
          </p:cNvSpPr>
          <p:nvPr>
            <p:ph sz="half" idx="21"/>
          </p:nvPr>
        </p:nvSpPr>
        <p:spPr>
          <a:xfrm>
            <a:off x="4838700" y="5975350"/>
            <a:ext cx="3743325" cy="311150"/>
          </a:xfrm>
        </p:spPr>
        <p:txBody>
          <a:bodyPr>
            <a:normAutofit/>
          </a:bodyPr>
          <a:lstStyle>
            <a:lvl1pPr marL="266700" indent="-266700" algn="r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47675" indent="-180975">
              <a:buSzPct val="70000"/>
              <a:buFontTx/>
              <a:buBlip>
                <a:blip r:embed="rId2"/>
              </a:buBlip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2pPr>
            <a:lvl3pPr marL="809625" indent="-180975">
              <a:buFontTx/>
              <a:buBlip>
                <a:blip r:embed="rId3"/>
              </a:buBlip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3" name="Espace réservé pour une image  2"/>
          <p:cNvSpPr>
            <a:spLocks noGrp="1"/>
          </p:cNvSpPr>
          <p:nvPr>
            <p:ph type="pic" idx="22"/>
          </p:nvPr>
        </p:nvSpPr>
        <p:spPr>
          <a:xfrm>
            <a:off x="4829175" y="3933825"/>
            <a:ext cx="3752849" cy="17145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fr-FR" dirty="0"/>
          </a:p>
        </p:txBody>
      </p:sp>
      <p:cxnSp>
        <p:nvCxnSpPr>
          <p:cNvPr id="34" name="Connecteur droit 33"/>
          <p:cNvCxnSpPr/>
          <p:nvPr userDrawn="1"/>
        </p:nvCxnSpPr>
        <p:spPr>
          <a:xfrm flipV="1">
            <a:off x="4829175" y="5964238"/>
            <a:ext cx="3752850" cy="7937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4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1" name="ZoneTexte 40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Connecteur droit 41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43584"/>
            <a:ext cx="8229600" cy="5111496"/>
          </a:xfrm>
        </p:spPr>
        <p:txBody>
          <a:bodyPr vert="eaVert">
            <a:normAutofit/>
          </a:bodyPr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457200" y="941832"/>
            <a:ext cx="8229600" cy="158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ZoneTexte 15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Connecteur droit 16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610474" y="522288"/>
            <a:ext cx="1076325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14375" y="522288"/>
            <a:ext cx="6591299" cy="5851525"/>
          </a:xfrm>
        </p:spPr>
        <p:txBody>
          <a:bodyPr vert="eaVert">
            <a:normAutofit/>
          </a:bodyPr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 rot="5400000">
            <a:off x="4680998" y="3438906"/>
            <a:ext cx="5865082" cy="5366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 userDrawn="1"/>
        </p:nvSpPr>
        <p:spPr>
          <a:xfrm>
            <a:off x="518440" y="0"/>
            <a:ext cx="64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Espace réservé du pied de page 4"/>
          <p:cNvSpPr txBox="1">
            <a:spLocks/>
          </p:cNvSpPr>
          <p:nvPr userDrawn="1"/>
        </p:nvSpPr>
        <p:spPr>
          <a:xfrm rot="5400000">
            <a:off x="-1266623" y="189020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Nom de la direction - Service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Espace réservé du numéro de diapositive 5"/>
          <p:cNvSpPr txBox="1">
            <a:spLocks/>
          </p:cNvSpPr>
          <p:nvPr userDrawn="1"/>
        </p:nvSpPr>
        <p:spPr>
          <a:xfrm rot="5400000">
            <a:off x="-81192" y="42279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1522B-94E2-4E2B-A9E3-FFD37A862486}" type="slidenum">
              <a:rPr kumimoji="0" lang="fr-FR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6" name="Connecteur droit 15"/>
          <p:cNvCxnSpPr/>
          <p:nvPr userDrawn="1"/>
        </p:nvCxnSpPr>
        <p:spPr>
          <a:xfrm>
            <a:off x="0" y="537366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768096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43584"/>
            <a:ext cx="8229600" cy="5038344"/>
          </a:xfrm>
        </p:spPr>
        <p:txBody>
          <a:bodyPr/>
          <a:lstStyle>
            <a:lvl1pPr marL="447675" indent="-447675">
              <a:buFontTx/>
              <a:buBlip>
                <a:blip r:embed="rId2"/>
              </a:buBlip>
              <a:tabLst/>
              <a:defRPr>
                <a:latin typeface="Arial" pitchFamily="34" charset="0"/>
                <a:cs typeface="Arial" pitchFamily="34" charset="0"/>
              </a:defRPr>
            </a:lvl1pPr>
            <a:lvl2pPr>
              <a:buSzPct val="70000"/>
              <a:buFontTx/>
              <a:buBlip>
                <a:blip r:embed="rId3"/>
              </a:buBlip>
              <a:defRPr>
                <a:latin typeface="Arial" pitchFamily="34" charset="0"/>
                <a:cs typeface="Arial" pitchFamily="34" charset="0"/>
              </a:defRPr>
            </a:lvl2pPr>
            <a:lvl3pPr>
              <a:buFontTx/>
              <a:buBlip>
                <a:blip r:embed="rId4"/>
              </a:buBlip>
              <a:defRPr>
                <a:latin typeface="Arial" pitchFamily="34" charset="0"/>
                <a:cs typeface="Arial" pitchFamily="34" charset="0"/>
              </a:defRPr>
            </a:lvl3pPr>
            <a:lvl4pPr>
              <a:buFontTx/>
              <a:buBlip>
                <a:blip r:embed="rId5"/>
              </a:buBlip>
              <a:defRPr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457200" y="941832"/>
            <a:ext cx="8229600" cy="158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164592" y="2692400"/>
            <a:ext cx="7278624" cy="1470025"/>
          </a:xfrm>
        </p:spPr>
        <p:txBody>
          <a:bodyPr>
            <a:normAutofit/>
          </a:bodyPr>
          <a:lstStyle>
            <a:lvl1pPr algn="r">
              <a:defRPr sz="3600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titre</a:t>
            </a:r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 rot="5400000">
            <a:off x="6771132" y="3437763"/>
            <a:ext cx="1508760" cy="1588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8" name="ZoneTexte 17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Connecteur droit 18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 marL="361950" indent="-361950">
              <a:spcBef>
                <a:spcPts val="0"/>
              </a:spcBef>
              <a:buClr>
                <a:schemeClr val="accent2"/>
              </a:buClr>
              <a:buFontTx/>
              <a:buBlip>
                <a:blip r:embed="rId2"/>
              </a:buBlip>
              <a:defRPr sz="1800">
                <a:latin typeface="Arial" pitchFamily="34" charset="0"/>
                <a:cs typeface="Arial" pitchFamily="34" charset="0"/>
              </a:defRPr>
            </a:lvl1pPr>
            <a:lvl2pPr marL="447675" indent="-265113">
              <a:buFontTx/>
              <a:buBlip>
                <a:blip r:embed="rId3"/>
              </a:buBlip>
              <a:defRPr sz="1600">
                <a:latin typeface="FNAC DemiBold" pitchFamily="2" charset="2"/>
              </a:defRPr>
            </a:lvl2pPr>
            <a:lvl3pPr marL="628650" indent="-266700">
              <a:buFontTx/>
              <a:buBlip>
                <a:blip r:embed="rId3"/>
              </a:buBlip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2"/>
            <a:r>
              <a:rPr lang="fr-FR" dirty="0" smtClean="0"/>
              <a:t>Deuxième niveau</a:t>
            </a:r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457200" y="941832"/>
            <a:ext cx="8229600" cy="158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7" name="ZoneTexte 16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Connecteur droit 17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 marL="266700" indent="-266700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47675" indent="-180975">
              <a:buSzPct val="70000"/>
              <a:buFontTx/>
              <a:buBlip>
                <a:blip r:embed="rId2"/>
              </a:buBlip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809625" indent="-180975">
              <a:buFontTx/>
              <a:buBlip>
                <a:blip r:embed="rId3"/>
              </a:buBlip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marL="266700" indent="-266700"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47675" indent="-180975">
              <a:buSzPct val="70000"/>
              <a:buFontTx/>
              <a:buBlip>
                <a:blip r:embed="rId2"/>
              </a:buBlip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895350" indent="-266700">
              <a:buFontTx/>
              <a:buBlip>
                <a:blip r:embed="rId3"/>
              </a:buBlip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FNAC DemiBold" pitchFamily="2" charset="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457200" y="941832"/>
            <a:ext cx="8229600" cy="158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ZoneTexte 18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Connecteur droit 19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457200" y="941832"/>
            <a:ext cx="8229600" cy="158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ZoneTexte 14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Connecteur droit 15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ZoneTexte 8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Connecteur droit 12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FNAC.COM-QUADRI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043176" y="3019425"/>
            <a:ext cx="1066605" cy="8858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2622" y="1328058"/>
            <a:ext cx="5111750" cy="479810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buSzPct val="70000"/>
              <a:buFontTx/>
              <a:buBlip>
                <a:blip r:embed="rId2"/>
              </a:buBlip>
              <a:defRPr sz="2000">
                <a:latin typeface="Arial" pitchFamily="34" charset="0"/>
                <a:cs typeface="Arial" pitchFamily="34" charset="0"/>
              </a:defRPr>
            </a:lvl2pPr>
            <a:lvl3pPr marL="1143000" indent="-228600">
              <a:buFontTx/>
              <a:buBlip>
                <a:blip r:embed="rId3"/>
              </a:buBlip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FNAC DemiBold" pitchFamily="2" charset="2"/>
              </a:defRPr>
            </a:lvl4pPr>
            <a:lvl5pPr>
              <a:defRPr sz="2000">
                <a:latin typeface="FNAC DemiBold" pitchFamily="2" charset="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693229" y="2068286"/>
            <a:ext cx="3008313" cy="4057877"/>
          </a:xfrm>
        </p:spPr>
        <p:txBody>
          <a:bodyPr/>
          <a:lstStyle>
            <a:lvl1pPr marL="180975" indent="-180975">
              <a:buFontTx/>
              <a:buBlip>
                <a:blip r:embed="rId2"/>
              </a:buBlip>
              <a:tabLst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5985" y="6529897"/>
            <a:ext cx="2895600" cy="245618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Nom de la direction - Service</a:t>
            </a:r>
            <a:endParaRPr lang="fr-FR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-22861" y="6522398"/>
            <a:ext cx="420161" cy="335602"/>
          </a:xfrm>
          <a:prstGeom prst="rect">
            <a:avLst/>
          </a:prstGeom>
        </p:spPr>
        <p:txBody>
          <a:bodyPr lIns="0" rIns="0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DD1522B-94E2-4E2B-A9E3-FFD37A8624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ZoneTexte 11"/>
          <p:cNvSpPr txBox="1"/>
          <p:nvPr userDrawn="1"/>
        </p:nvSpPr>
        <p:spPr>
          <a:xfrm rot="-5400000">
            <a:off x="-194361" y="5914388"/>
            <a:ext cx="73218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© Fnac SA</a:t>
            </a:r>
            <a:endParaRPr lang="fr-FR" sz="7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Connecteur droit 14"/>
          <p:cNvCxnSpPr/>
          <p:nvPr userDrawn="1"/>
        </p:nvCxnSpPr>
        <p:spPr>
          <a:xfrm rot="5400000">
            <a:off x="305473" y="6678762"/>
            <a:ext cx="357638" cy="839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ce réservé du texte 3"/>
          <p:cNvSpPr>
            <a:spLocks noGrp="1"/>
          </p:cNvSpPr>
          <p:nvPr>
            <p:ph type="body" sz="half" idx="13"/>
          </p:nvPr>
        </p:nvSpPr>
        <p:spPr>
          <a:xfrm>
            <a:off x="5693229" y="1326243"/>
            <a:ext cx="3008313" cy="731157"/>
          </a:xfrm>
        </p:spPr>
        <p:txBody>
          <a:bodyPr>
            <a:normAutofit/>
          </a:bodyPr>
          <a:lstStyle>
            <a:lvl1pPr marL="0" indent="0" algn="r">
              <a:buFontTx/>
              <a:buNone/>
              <a:tabLst/>
              <a:defRPr sz="1800" b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05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cxnSp>
        <p:nvCxnSpPr>
          <p:cNvPr id="21" name="Connecteur droit 20"/>
          <p:cNvCxnSpPr/>
          <p:nvPr userDrawn="1"/>
        </p:nvCxnSpPr>
        <p:spPr>
          <a:xfrm>
            <a:off x="457200" y="941832"/>
            <a:ext cx="8229600" cy="1588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43584"/>
            <a:ext cx="8229600" cy="53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62" r:id="rId11"/>
    <p:sldLayoutId id="2147483663" r:id="rId12"/>
    <p:sldLayoutId id="2147483661" r:id="rId13"/>
    <p:sldLayoutId id="2147483658" r:id="rId14"/>
    <p:sldLayoutId id="2147483659" r:id="rId15"/>
  </p:sldLayoutIdLst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28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7"/>
        </a:buBlip>
        <a:defRPr sz="24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SzPct val="70000"/>
        <a:buFontTx/>
        <a:buBlip>
          <a:blip r:embed="rId18"/>
        </a:buBlip>
        <a:defRPr sz="20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9"/>
        </a:buBlip>
        <a:defRPr sz="18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20"/>
        </a:buBlip>
        <a:defRPr sz="16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bulles_beige2010.png"/>
          <p:cNvPicPr>
            <a:picLocks noChangeAspect="1"/>
          </p:cNvPicPr>
          <p:nvPr/>
        </p:nvPicPr>
        <p:blipFill>
          <a:blip r:embed="rId2" cstate="print"/>
          <a:srcRect l="6869" t="26100" b="13461"/>
          <a:stretch>
            <a:fillRect/>
          </a:stretch>
        </p:blipFill>
        <p:spPr>
          <a:xfrm>
            <a:off x="0" y="0"/>
            <a:ext cx="4843446" cy="3143248"/>
          </a:xfrm>
          <a:prstGeom prst="rect">
            <a:avLst/>
          </a:prstGeom>
          <a:effectLst>
            <a:outerShdw blurRad="50800" dist="38100" dir="480000" algn="tl" rotWithShape="0">
              <a:prstClr val="black">
                <a:alpha val="19000"/>
              </a:prstClr>
            </a:outerShdw>
          </a:effectLst>
          <a:scene3d>
            <a:camera prst="orthographicFront"/>
            <a:lightRig rig="flood" dir="t"/>
          </a:scene3d>
          <a:sp3d prstMaterial="metal"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3600" dirty="0" smtClean="0">
                <a:solidFill>
                  <a:srgbClr val="494949"/>
                </a:solidFill>
                <a:latin typeface="Arial" charset="0"/>
                <a:cs typeface="Arial" charset="0"/>
              </a:rPr>
              <a:t>Direction Organisation &amp; </a:t>
            </a:r>
            <a:br>
              <a:rPr lang="fr-FR" sz="3600" dirty="0" smtClean="0">
                <a:solidFill>
                  <a:srgbClr val="494949"/>
                </a:solidFill>
                <a:latin typeface="Arial" charset="0"/>
                <a:cs typeface="Arial" charset="0"/>
              </a:rPr>
            </a:br>
            <a:r>
              <a:rPr lang="fr-FR" sz="3600" dirty="0" smtClean="0">
                <a:solidFill>
                  <a:srgbClr val="494949"/>
                </a:solidFill>
                <a:latin typeface="Arial" charset="0"/>
                <a:cs typeface="Arial" charset="0"/>
              </a:rPr>
              <a:t>Systèmes d’Information </a:t>
            </a:r>
            <a:endParaRPr lang="fr-FR" sz="3600" dirty="0">
              <a:solidFill>
                <a:srgbClr val="49494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3886200"/>
            <a:ext cx="5760680" cy="530352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fr-FR" sz="1800" i="1" dirty="0" smtClean="0">
                <a:solidFill>
                  <a:srgbClr val="494949"/>
                </a:solidFill>
                <a:latin typeface="Arial" charset="0"/>
                <a:cs typeface="Arial" charset="0"/>
              </a:rPr>
              <a:t>Février 2011</a:t>
            </a:r>
            <a:endParaRPr lang="fr-FR" sz="1800" i="1" dirty="0">
              <a:solidFill>
                <a:srgbClr val="494949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521329" y="6523113"/>
            <a:ext cx="3850645" cy="245618"/>
          </a:xfrm>
        </p:spPr>
        <p:txBody>
          <a:bodyPr/>
          <a:lstStyle/>
          <a:p>
            <a:r>
              <a:rPr lang="fr-FR" dirty="0" smtClean="0"/>
              <a:t>Direction Organisation et Systèmes d’Information - DOSI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Organigramme</a:t>
            </a:r>
            <a:br>
              <a:rPr lang="fr-FR" dirty="0" smtClean="0"/>
            </a:br>
            <a:endParaRPr lang="fr-FR" i="1" dirty="0">
              <a:solidFill>
                <a:srgbClr val="FF0000"/>
              </a:solidFill>
            </a:endParaRPr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>
          <a:xfrm>
            <a:off x="535985" y="6532619"/>
            <a:ext cx="3717038" cy="325381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Direction Organisation et Systèmes d’Information - DOSI </a:t>
            </a:r>
            <a:endParaRPr lang="fr-FR" dirty="0"/>
          </a:p>
        </p:txBody>
      </p:sp>
      <p:sp>
        <p:nvSpPr>
          <p:cNvPr id="13" name="Espace réservé du numéro de diapositive 10"/>
          <p:cNvSpPr>
            <a:spLocks noGrp="1"/>
          </p:cNvSpPr>
          <p:nvPr>
            <p:ph type="sldNum" sz="quarter" idx="12"/>
          </p:nvPr>
        </p:nvSpPr>
        <p:spPr>
          <a:xfrm>
            <a:off x="-1" y="6533284"/>
            <a:ext cx="420161" cy="335602"/>
          </a:xfrm>
          <a:prstGeom prst="rect">
            <a:avLst/>
          </a:prstGeom>
        </p:spPr>
        <p:txBody>
          <a:bodyPr/>
          <a:lstStyle/>
          <a:p>
            <a:fld id="{6DD1522B-94E2-4E2B-A9E3-FFD37A862486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DOSI – Organisation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35984" y="6525344"/>
            <a:ext cx="4540071" cy="250171"/>
          </a:xfrm>
        </p:spPr>
        <p:txBody>
          <a:bodyPr/>
          <a:lstStyle/>
          <a:p>
            <a:r>
              <a:rPr lang="fr-FR" dirty="0" smtClean="0"/>
              <a:t>Direction Organisation et Systèmes d’Information - DOSI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1522B-94E2-4E2B-A9E3-FFD37A862486}" type="slidenum">
              <a:rPr lang="fr-FR" smtClean="0"/>
              <a:pPr/>
              <a:t>3</a:t>
            </a:fld>
            <a:endParaRPr lang="fr-FR" dirty="0"/>
          </a:p>
        </p:txBody>
      </p:sp>
      <p:cxnSp>
        <p:nvCxnSpPr>
          <p:cNvPr id="24" name="_s701592"/>
          <p:cNvCxnSpPr>
            <a:cxnSpLocks noChangeShapeType="1"/>
            <a:stCxn id="30" idx="1"/>
            <a:endCxn id="27" idx="2"/>
          </p:cNvCxnSpPr>
          <p:nvPr/>
        </p:nvCxnSpPr>
        <p:spPr bwMode="auto">
          <a:xfrm rot="10800000">
            <a:off x="4650783" y="1915186"/>
            <a:ext cx="896777" cy="738849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5" name="_s701594"/>
          <p:cNvCxnSpPr>
            <a:cxnSpLocks noChangeShapeType="1"/>
            <a:stCxn id="29" idx="3"/>
          </p:cNvCxnSpPr>
          <p:nvPr/>
        </p:nvCxnSpPr>
        <p:spPr bwMode="auto">
          <a:xfrm flipV="1">
            <a:off x="4205610" y="1759286"/>
            <a:ext cx="445172" cy="67985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6" name="_s701597"/>
          <p:cNvCxnSpPr>
            <a:cxnSpLocks noChangeShapeType="1"/>
          </p:cNvCxnSpPr>
          <p:nvPr/>
        </p:nvCxnSpPr>
        <p:spPr bwMode="auto">
          <a:xfrm flipV="1">
            <a:off x="2343960" y="2585079"/>
            <a:ext cx="3287713" cy="1566863"/>
          </a:xfrm>
          <a:prstGeom prst="bentConnector3">
            <a:avLst>
              <a:gd name="adj1" fmla="val 50000"/>
            </a:avLst>
          </a:prstGeom>
          <a:noFill/>
          <a:ln w="28575" cap="rnd">
            <a:noFill/>
            <a:prstDash val="sysDot"/>
            <a:miter lim="800000"/>
            <a:headEnd/>
            <a:tailEnd/>
          </a:ln>
        </p:spPr>
      </p:cxnSp>
      <p:sp>
        <p:nvSpPr>
          <p:cNvPr id="27" name="_s701598"/>
          <p:cNvSpPr>
            <a:spLocks noChangeArrowheads="1"/>
          </p:cNvSpPr>
          <p:nvPr/>
        </p:nvSpPr>
        <p:spPr bwMode="auto">
          <a:xfrm>
            <a:off x="3559985" y="1340768"/>
            <a:ext cx="2181594" cy="574417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182563"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b="1" dirty="0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DOSI Groupe</a:t>
            </a:r>
          </a:p>
          <a:p>
            <a:pPr marL="182563"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b="1" dirty="0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Etienne BERTIN</a:t>
            </a:r>
          </a:p>
        </p:txBody>
      </p:sp>
      <p:sp>
        <p:nvSpPr>
          <p:cNvPr id="28" name="_s701601"/>
          <p:cNvSpPr>
            <a:spLocks noChangeArrowheads="1"/>
          </p:cNvSpPr>
          <p:nvPr/>
        </p:nvSpPr>
        <p:spPr bwMode="auto">
          <a:xfrm>
            <a:off x="395536" y="4653931"/>
            <a:ext cx="1547992" cy="862751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DSI Internet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Client &amp; </a:t>
            </a:r>
            <a:r>
              <a:rPr lang="fr-FR" sz="1100" b="1" dirty="0" err="1" smtClean="0">
                <a:latin typeface="Calibri" pitchFamily="34" charset="0"/>
                <a:cs typeface="Arial" charset="0"/>
              </a:rPr>
              <a:t>MultiCanal</a:t>
            </a:r>
            <a:endParaRPr lang="fr-FR" sz="1100" b="1" dirty="0" smtClean="0">
              <a:latin typeface="Calibri" pitchFamily="34" charset="0"/>
              <a:cs typeface="Arial" charset="0"/>
            </a:endParaRPr>
          </a:p>
          <a:p>
            <a:pPr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dirty="0" smtClean="0">
                <a:latin typeface="Calibri" pitchFamily="34" charset="0"/>
                <a:cs typeface="Arial" charset="0"/>
              </a:rPr>
              <a:t>P. Roche</a:t>
            </a:r>
          </a:p>
        </p:txBody>
      </p:sp>
      <p:sp>
        <p:nvSpPr>
          <p:cNvPr id="29" name="_s701602"/>
          <p:cNvSpPr>
            <a:spLocks noChangeArrowheads="1"/>
          </p:cNvSpPr>
          <p:nvPr/>
        </p:nvSpPr>
        <p:spPr bwMode="auto">
          <a:xfrm>
            <a:off x="2732897" y="2204864"/>
            <a:ext cx="1472713" cy="468544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182563"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Assistante de Direction</a:t>
            </a:r>
          </a:p>
          <a:p>
            <a:pPr marL="182563"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A. </a:t>
            </a:r>
            <a:r>
              <a:rPr lang="fr-FR" sz="1000" b="1" dirty="0" err="1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Callico</a:t>
            </a:r>
            <a:endParaRPr lang="fr-FR" sz="1000" b="1" dirty="0" smtClean="0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0" name="_s701604"/>
          <p:cNvSpPr>
            <a:spLocks noChangeArrowheads="1"/>
          </p:cNvSpPr>
          <p:nvPr/>
        </p:nvSpPr>
        <p:spPr bwMode="auto">
          <a:xfrm>
            <a:off x="5547559" y="2420888"/>
            <a:ext cx="1472713" cy="466292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182563"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Relation Fournisseurs</a:t>
            </a:r>
          </a:p>
          <a:p>
            <a:pPr marL="182563"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Administration</a:t>
            </a:r>
          </a:p>
          <a:p>
            <a:pPr marL="182563"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N. </a:t>
            </a:r>
            <a:r>
              <a:rPr lang="fr-FR" sz="1000" b="1" dirty="0" err="1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Fauth</a:t>
            </a:r>
            <a:endParaRPr lang="fr-FR" sz="1000" b="1" dirty="0" smtClean="0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1" name="Rectangle 194"/>
          <p:cNvSpPr>
            <a:spLocks noChangeArrowheads="1"/>
          </p:cNvSpPr>
          <p:nvPr/>
        </p:nvSpPr>
        <p:spPr bwMode="auto">
          <a:xfrm>
            <a:off x="5547559" y="3429000"/>
            <a:ext cx="1472713" cy="468544"/>
          </a:xfrm>
          <a:prstGeom prst="rect">
            <a:avLst/>
          </a:prstGeom>
          <a:solidFill>
            <a:schemeClr val="bg1">
              <a:lumMod val="50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marL="182563"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Sécurité  SI</a:t>
            </a:r>
          </a:p>
          <a:p>
            <a:pPr marL="182563"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C. Noel</a:t>
            </a:r>
          </a:p>
        </p:txBody>
      </p:sp>
      <p:cxnSp>
        <p:nvCxnSpPr>
          <p:cNvPr id="32" name="AutoShape 195"/>
          <p:cNvCxnSpPr>
            <a:cxnSpLocks noChangeShapeType="1"/>
            <a:stCxn id="31" idx="1"/>
            <a:endCxn id="27" idx="2"/>
          </p:cNvCxnSpPr>
          <p:nvPr/>
        </p:nvCxnSpPr>
        <p:spPr bwMode="auto">
          <a:xfrm rot="10800000">
            <a:off x="4650783" y="1915186"/>
            <a:ext cx="896777" cy="1748087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3" name="_s701599"/>
          <p:cNvSpPr>
            <a:spLocks noChangeArrowheads="1"/>
          </p:cNvSpPr>
          <p:nvPr/>
        </p:nvSpPr>
        <p:spPr bwMode="auto">
          <a:xfrm>
            <a:off x="2069163" y="4653931"/>
            <a:ext cx="1547992" cy="862751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Marchandises </a:t>
            </a:r>
            <a:r>
              <a:rPr lang="fr-FR" sz="1100" b="1" dirty="0">
                <a:latin typeface="Calibri" pitchFamily="34" charset="0"/>
                <a:cs typeface="Arial" charset="0"/>
              </a:rPr>
              <a:t/>
            </a:r>
            <a:br>
              <a:rPr lang="fr-FR" sz="1100" b="1" dirty="0">
                <a:latin typeface="Calibri" pitchFamily="34" charset="0"/>
                <a:cs typeface="Arial" charset="0"/>
              </a:rPr>
            </a:br>
            <a:r>
              <a:rPr lang="fr-FR" sz="1100" b="1" dirty="0">
                <a:latin typeface="Calibri" pitchFamily="34" charset="0"/>
                <a:cs typeface="Arial" charset="0"/>
              </a:rPr>
              <a:t>&amp; </a:t>
            </a:r>
            <a:r>
              <a:rPr lang="fr-FR" sz="1100" b="1" dirty="0" smtClean="0">
                <a:latin typeface="Calibri" pitchFamily="34" charset="0"/>
                <a:cs typeface="Arial" charset="0"/>
              </a:rPr>
              <a:t>Exploitation </a:t>
            </a:r>
            <a:br>
              <a:rPr lang="fr-FR" sz="1100" b="1" dirty="0" smtClean="0">
                <a:latin typeface="Calibri" pitchFamily="34" charset="0"/>
                <a:cs typeface="Arial" charset="0"/>
              </a:rPr>
            </a:br>
            <a:r>
              <a:rPr lang="fr-FR" sz="1100" b="1" dirty="0" smtClean="0">
                <a:latin typeface="Calibri" pitchFamily="34" charset="0"/>
                <a:cs typeface="Arial" charset="0"/>
              </a:rPr>
              <a:t>France</a:t>
            </a:r>
            <a:endParaRPr lang="fr-FR" sz="1100" b="1" dirty="0">
              <a:latin typeface="Calibri" pitchFamily="34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dirty="0" smtClean="0">
                <a:latin typeface="Calibri" pitchFamily="34" charset="0"/>
                <a:cs typeface="Arial" charset="0"/>
              </a:rPr>
              <a:t>TBC</a:t>
            </a:r>
            <a:endParaRPr lang="fr-FR" sz="1100" dirty="0">
              <a:latin typeface="Calibri" pitchFamily="34" charset="0"/>
              <a:cs typeface="Arial" charset="0"/>
            </a:endParaRPr>
          </a:p>
        </p:txBody>
      </p:sp>
      <p:sp>
        <p:nvSpPr>
          <p:cNvPr id="34" name="_s701603"/>
          <p:cNvSpPr>
            <a:spLocks noChangeArrowheads="1"/>
          </p:cNvSpPr>
          <p:nvPr/>
        </p:nvSpPr>
        <p:spPr bwMode="auto">
          <a:xfrm>
            <a:off x="7344488" y="4653931"/>
            <a:ext cx="1547992" cy="862751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Production &amp; Opérations</a:t>
            </a:r>
            <a:br>
              <a:rPr lang="fr-FR" sz="1100" b="1" dirty="0" smtClean="0">
                <a:latin typeface="Calibri" pitchFamily="34" charset="0"/>
                <a:cs typeface="Arial" charset="0"/>
              </a:rPr>
            </a:br>
            <a:r>
              <a:rPr lang="fr-FR" sz="1100" dirty="0" smtClean="0">
                <a:latin typeface="Calibri" pitchFamily="34" charset="0"/>
                <a:cs typeface="Arial" charset="0"/>
              </a:rPr>
              <a:t>D. Richard</a:t>
            </a:r>
          </a:p>
        </p:txBody>
      </p:sp>
      <p:cxnSp>
        <p:nvCxnSpPr>
          <p:cNvPr id="35" name="_s701592"/>
          <p:cNvCxnSpPr>
            <a:cxnSpLocks noChangeShapeType="1"/>
            <a:stCxn id="36" idx="0"/>
            <a:endCxn id="38" idx="2"/>
          </p:cNvCxnSpPr>
          <p:nvPr/>
        </p:nvCxnSpPr>
        <p:spPr bwMode="auto">
          <a:xfrm rot="16200000" flipV="1">
            <a:off x="1495550" y="3463358"/>
            <a:ext cx="150828" cy="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6" name="_s701604"/>
          <p:cNvSpPr>
            <a:spLocks noChangeArrowheads="1"/>
          </p:cNvSpPr>
          <p:nvPr/>
        </p:nvSpPr>
        <p:spPr bwMode="auto">
          <a:xfrm>
            <a:off x="834607" y="3538773"/>
            <a:ext cx="1472713" cy="61030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/>
              <a:t>Centre de </a:t>
            </a:r>
            <a:br>
              <a:rPr lang="fr-FR" sz="1000" b="1" dirty="0" smtClean="0"/>
            </a:br>
            <a:r>
              <a:rPr lang="fr-FR" sz="1000" b="1" dirty="0" smtClean="0"/>
              <a:t>Compétences ADIM</a:t>
            </a:r>
          </a:p>
          <a:p>
            <a:pPr indent="-18256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dirty="0" smtClean="0"/>
              <a:t>P. </a:t>
            </a:r>
            <a:r>
              <a:rPr lang="fr-FR" sz="1000" dirty="0" err="1" smtClean="0"/>
              <a:t>Lernon</a:t>
            </a:r>
            <a:endParaRPr lang="fr-FR" sz="1000" dirty="0" smtClean="0"/>
          </a:p>
        </p:txBody>
      </p:sp>
      <p:sp>
        <p:nvSpPr>
          <p:cNvPr id="37" name="_s701599"/>
          <p:cNvSpPr>
            <a:spLocks noChangeArrowheads="1"/>
          </p:cNvSpPr>
          <p:nvPr/>
        </p:nvSpPr>
        <p:spPr bwMode="auto">
          <a:xfrm>
            <a:off x="3742790" y="4653931"/>
            <a:ext cx="1547992" cy="862751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Marchandises </a:t>
            </a:r>
            <a:br>
              <a:rPr lang="fr-FR" sz="1100" b="1" dirty="0" smtClean="0">
                <a:latin typeface="Calibri" pitchFamily="34" charset="0"/>
                <a:cs typeface="Arial" charset="0"/>
              </a:rPr>
            </a:br>
            <a:r>
              <a:rPr lang="fr-FR" sz="1100" b="1" dirty="0" smtClean="0">
                <a:latin typeface="Calibri" pitchFamily="34" charset="0"/>
                <a:cs typeface="Arial" charset="0"/>
              </a:rPr>
              <a:t>&amp; Exploitation International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dirty="0" smtClean="0">
                <a:latin typeface="Calibri" pitchFamily="34" charset="0"/>
                <a:cs typeface="Arial" charset="0"/>
              </a:rPr>
              <a:t>P. </a:t>
            </a:r>
            <a:r>
              <a:rPr lang="fr-FR" sz="1100" dirty="0" err="1" smtClean="0">
                <a:latin typeface="Calibri" pitchFamily="34" charset="0"/>
                <a:cs typeface="Arial" charset="0"/>
              </a:rPr>
              <a:t>Grimbaum</a:t>
            </a:r>
            <a:endParaRPr lang="fr-FR" sz="1100" dirty="0">
              <a:latin typeface="Calibri" pitchFamily="34" charset="0"/>
              <a:cs typeface="Arial" charset="0"/>
            </a:endParaRPr>
          </a:p>
        </p:txBody>
      </p:sp>
      <p:sp>
        <p:nvSpPr>
          <p:cNvPr id="38" name="_s701602"/>
          <p:cNvSpPr>
            <a:spLocks noChangeArrowheads="1"/>
          </p:cNvSpPr>
          <p:nvPr/>
        </p:nvSpPr>
        <p:spPr bwMode="auto">
          <a:xfrm>
            <a:off x="658760" y="2775945"/>
            <a:ext cx="1824406" cy="61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1000" b="1" dirty="0" smtClean="0"/>
              <a:t>Organisation &amp;</a:t>
            </a:r>
          </a:p>
          <a:p>
            <a:pPr algn="ctr"/>
            <a:r>
              <a:rPr lang="fr-FR" sz="1000" b="1" dirty="0" smtClean="0"/>
              <a:t>Coordination Internationale</a:t>
            </a:r>
          </a:p>
          <a:p>
            <a:pPr algn="ctr"/>
            <a:r>
              <a:rPr lang="fr-FR" sz="1000" b="0" dirty="0" smtClean="0"/>
              <a:t>S. Weiss</a:t>
            </a:r>
            <a:endParaRPr lang="fr-FR" sz="1000" b="0" dirty="0"/>
          </a:p>
        </p:txBody>
      </p:sp>
      <p:cxnSp>
        <p:nvCxnSpPr>
          <p:cNvPr id="39" name="_s701594"/>
          <p:cNvCxnSpPr>
            <a:cxnSpLocks noChangeShapeType="1"/>
            <a:stCxn id="38" idx="3"/>
            <a:endCxn id="27" idx="2"/>
          </p:cNvCxnSpPr>
          <p:nvPr/>
        </p:nvCxnSpPr>
        <p:spPr bwMode="auto">
          <a:xfrm flipV="1">
            <a:off x="2483166" y="1915185"/>
            <a:ext cx="2167616" cy="116676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0" name="AutoShape 203"/>
          <p:cNvCxnSpPr>
            <a:cxnSpLocks noChangeShapeType="1"/>
            <a:stCxn id="28" idx="0"/>
            <a:endCxn id="34" idx="0"/>
          </p:cNvCxnSpPr>
          <p:nvPr/>
        </p:nvCxnSpPr>
        <p:spPr bwMode="auto">
          <a:xfrm rot="5400000" flipH="1" flipV="1">
            <a:off x="4644008" y="1179455"/>
            <a:ext cx="1588" cy="6948952"/>
          </a:xfrm>
          <a:prstGeom prst="bentConnector3">
            <a:avLst>
              <a:gd name="adj1" fmla="val 1439546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1" name="_s701599"/>
          <p:cNvSpPr>
            <a:spLocks noChangeArrowheads="1"/>
          </p:cNvSpPr>
          <p:nvPr/>
        </p:nvSpPr>
        <p:spPr bwMode="auto">
          <a:xfrm>
            <a:off x="5543640" y="4653931"/>
            <a:ext cx="1547992" cy="862751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Finance-Gestion </a:t>
            </a:r>
            <a:br>
              <a:rPr lang="fr-FR" sz="1100" b="1" dirty="0" smtClean="0">
                <a:latin typeface="Calibri" pitchFamily="34" charset="0"/>
                <a:cs typeface="Arial" charset="0"/>
              </a:rPr>
            </a:br>
            <a:r>
              <a:rPr lang="fr-FR" sz="1100" b="1" dirty="0" smtClean="0">
                <a:latin typeface="Calibri" pitchFamily="34" charset="0"/>
                <a:cs typeface="Arial" charset="0"/>
              </a:rPr>
              <a:t>&amp; Pilotage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dirty="0" smtClean="0">
                <a:latin typeface="Calibri" pitchFamily="34" charset="0"/>
                <a:cs typeface="Arial" charset="0"/>
              </a:rPr>
              <a:t>O. </a:t>
            </a:r>
            <a:r>
              <a:rPr lang="fr-FR" sz="1100" dirty="0" err="1" smtClean="0">
                <a:latin typeface="Calibri" pitchFamily="34" charset="0"/>
                <a:cs typeface="Arial" charset="0"/>
              </a:rPr>
              <a:t>Jouanne</a:t>
            </a:r>
            <a:endParaRPr lang="fr-FR" sz="1100" dirty="0">
              <a:latin typeface="Calibri" pitchFamily="34" charset="0"/>
              <a:cs typeface="Arial" charset="0"/>
            </a:endParaRPr>
          </a:p>
        </p:txBody>
      </p:sp>
      <p:cxnSp>
        <p:nvCxnSpPr>
          <p:cNvPr id="42" name="_s701596"/>
          <p:cNvCxnSpPr>
            <a:cxnSpLocks noChangeShapeType="1"/>
            <a:stCxn id="41" idx="0"/>
            <a:endCxn id="37" idx="0"/>
          </p:cNvCxnSpPr>
          <p:nvPr/>
        </p:nvCxnSpPr>
        <p:spPr bwMode="auto">
          <a:xfrm rot="16200000" flipV="1">
            <a:off x="5416417" y="3793402"/>
            <a:ext cx="1588" cy="1721058"/>
          </a:xfrm>
          <a:prstGeom prst="bentConnector3">
            <a:avLst>
              <a:gd name="adj1" fmla="val 1439546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3" name="_s701596"/>
          <p:cNvCxnSpPr>
            <a:cxnSpLocks noChangeShapeType="1"/>
            <a:stCxn id="33" idx="0"/>
            <a:endCxn id="27" idx="2"/>
          </p:cNvCxnSpPr>
          <p:nvPr/>
        </p:nvCxnSpPr>
        <p:spPr bwMode="auto">
          <a:xfrm rot="5400000" flipH="1" flipV="1">
            <a:off x="2440884" y="2444033"/>
            <a:ext cx="2738746" cy="1681050"/>
          </a:xfrm>
          <a:prstGeom prst="bentConnector3">
            <a:avLst>
              <a:gd name="adj1" fmla="val 8071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2000" dirty="0" smtClean="0"/>
              <a:t>DOSI – Direction des Système d’Informations Internet – </a:t>
            </a:r>
            <a:br>
              <a:rPr lang="fr-FR" sz="2000" dirty="0" smtClean="0"/>
            </a:br>
            <a:r>
              <a:rPr lang="fr-FR" sz="2000" dirty="0" smtClean="0"/>
              <a:t>Client &amp; Multi-canal</a:t>
            </a:r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35984" y="6525344"/>
            <a:ext cx="4540071" cy="250171"/>
          </a:xfrm>
        </p:spPr>
        <p:txBody>
          <a:bodyPr/>
          <a:lstStyle/>
          <a:p>
            <a:r>
              <a:rPr lang="fr-FR" dirty="0" smtClean="0"/>
              <a:t>Direction Organisation et Systèmes d’Information - DOSI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1522B-94E2-4E2B-A9E3-FFD37A862486}" type="slidenum">
              <a:rPr lang="fr-FR" smtClean="0"/>
              <a:pPr/>
              <a:t>4</a:t>
            </a:fld>
            <a:endParaRPr lang="fr-FR" dirty="0"/>
          </a:p>
        </p:txBody>
      </p:sp>
      <p:cxnSp>
        <p:nvCxnSpPr>
          <p:cNvPr id="44" name="_s704582"/>
          <p:cNvCxnSpPr>
            <a:cxnSpLocks noChangeShapeType="1"/>
            <a:stCxn id="48" idx="3"/>
            <a:endCxn id="46" idx="2"/>
          </p:cNvCxnSpPr>
          <p:nvPr/>
        </p:nvCxnSpPr>
        <p:spPr bwMode="auto">
          <a:xfrm flipV="1">
            <a:off x="3184302" y="1988988"/>
            <a:ext cx="970757" cy="576769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5" name="_s704574"/>
          <p:cNvCxnSpPr>
            <a:cxnSpLocks noChangeShapeType="1"/>
            <a:stCxn id="53" idx="0"/>
            <a:endCxn id="51" idx="0"/>
          </p:cNvCxnSpPr>
          <p:nvPr/>
        </p:nvCxnSpPr>
        <p:spPr bwMode="auto">
          <a:xfrm rot="5400000" flipH="1" flipV="1">
            <a:off x="4607440" y="1288126"/>
            <a:ext cx="1588" cy="4282094"/>
          </a:xfrm>
          <a:prstGeom prst="bentConnector3">
            <a:avLst>
              <a:gd name="adj1" fmla="val 1439546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6" name="_s704554"/>
          <p:cNvSpPr>
            <a:spLocks noChangeArrowheads="1"/>
          </p:cNvSpPr>
          <p:nvPr/>
        </p:nvSpPr>
        <p:spPr bwMode="auto">
          <a:xfrm>
            <a:off x="3177159" y="1376213"/>
            <a:ext cx="1955800" cy="612775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Directeur SI Internet </a:t>
            </a:r>
            <a:br>
              <a:rPr lang="fr-FR" sz="1100" b="1" dirty="0" smtClean="0">
                <a:latin typeface="Calibri" pitchFamily="34" charset="0"/>
                <a:cs typeface="Arial" charset="0"/>
              </a:rPr>
            </a:br>
            <a:r>
              <a:rPr lang="fr-FR" sz="1100" b="1" dirty="0" smtClean="0">
                <a:latin typeface="Calibri" pitchFamily="34" charset="0"/>
                <a:cs typeface="Arial" charset="0"/>
              </a:rPr>
              <a:t>Client &amp; Multi-canal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dirty="0" smtClean="0">
                <a:latin typeface="Calibri" pitchFamily="34" charset="0"/>
                <a:cs typeface="Arial" charset="0"/>
              </a:rPr>
              <a:t>Pascal ROCHE</a:t>
            </a:r>
          </a:p>
        </p:txBody>
      </p:sp>
      <p:sp>
        <p:nvSpPr>
          <p:cNvPr id="47" name="_s704556"/>
          <p:cNvSpPr>
            <a:spLocks noChangeArrowheads="1"/>
          </p:cNvSpPr>
          <p:nvPr/>
        </p:nvSpPr>
        <p:spPr bwMode="auto">
          <a:xfrm>
            <a:off x="5329336" y="2313757"/>
            <a:ext cx="1258888" cy="504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PMO </a:t>
            </a:r>
          </a:p>
          <a:p>
            <a:pPr algn="ctr"/>
            <a:r>
              <a:rPr lang="fr-FR" sz="900" dirty="0" smtClean="0"/>
              <a:t>Recette</a:t>
            </a:r>
            <a:br>
              <a:rPr lang="fr-FR" sz="900" dirty="0" smtClean="0"/>
            </a:br>
            <a:r>
              <a:rPr lang="fr-FR" sz="900" dirty="0" smtClean="0"/>
              <a:t>S. Duthier</a:t>
            </a:r>
          </a:p>
        </p:txBody>
      </p:sp>
      <p:sp>
        <p:nvSpPr>
          <p:cNvPr id="48" name="_s704581"/>
          <p:cNvSpPr>
            <a:spLocks noChangeArrowheads="1"/>
          </p:cNvSpPr>
          <p:nvPr/>
        </p:nvSpPr>
        <p:spPr bwMode="auto">
          <a:xfrm>
            <a:off x="2004790" y="2313757"/>
            <a:ext cx="1179512" cy="504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Assistantes</a:t>
            </a:r>
            <a:endParaRPr lang="fr-FR" sz="900" b="0" dirty="0"/>
          </a:p>
          <a:p>
            <a:pPr algn="ctr"/>
            <a:r>
              <a:rPr lang="fr-FR" sz="900" b="0" dirty="0" smtClean="0"/>
              <a:t>Sylvie Ferreira</a:t>
            </a:r>
          </a:p>
          <a:p>
            <a:pPr algn="ctr"/>
            <a:r>
              <a:rPr lang="fr-FR" sz="900" dirty="0" smtClean="0"/>
              <a:t>Agnès Bouchard</a:t>
            </a:r>
            <a:endParaRPr lang="fr-FR" sz="900" b="0" dirty="0"/>
          </a:p>
        </p:txBody>
      </p:sp>
      <p:sp>
        <p:nvSpPr>
          <p:cNvPr id="49" name="_s704558"/>
          <p:cNvSpPr>
            <a:spLocks noChangeArrowheads="1"/>
          </p:cNvSpPr>
          <p:nvPr/>
        </p:nvSpPr>
        <p:spPr bwMode="auto">
          <a:xfrm>
            <a:off x="323528" y="3429173"/>
            <a:ext cx="1263650" cy="612775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Front-Middle Office</a:t>
            </a:r>
            <a:br>
              <a:rPr lang="fr-FR" sz="900" dirty="0" smtClean="0"/>
            </a:br>
            <a:r>
              <a:rPr lang="fr-FR" sz="900" dirty="0" smtClean="0"/>
              <a:t>Intégration Technique</a:t>
            </a:r>
            <a:br>
              <a:rPr lang="fr-FR" sz="900" dirty="0" smtClean="0"/>
            </a:br>
            <a:r>
              <a:rPr lang="fr-FR" sz="900" dirty="0" smtClean="0"/>
              <a:t>P. George</a:t>
            </a:r>
          </a:p>
        </p:txBody>
      </p:sp>
      <p:sp>
        <p:nvSpPr>
          <p:cNvPr id="50" name="_s704558"/>
          <p:cNvSpPr>
            <a:spLocks noChangeArrowheads="1"/>
          </p:cNvSpPr>
          <p:nvPr/>
        </p:nvSpPr>
        <p:spPr bwMode="auto">
          <a:xfrm>
            <a:off x="3275856" y="3429173"/>
            <a:ext cx="1263650" cy="6127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/>
              <a:t>BI CRM</a:t>
            </a:r>
            <a:br>
              <a:rPr lang="fr-FR" sz="900" b="0"/>
            </a:br>
            <a:r>
              <a:rPr lang="fr-FR" sz="900" b="0"/>
              <a:t>Architecture Données </a:t>
            </a:r>
            <a:br>
              <a:rPr lang="fr-FR" sz="900" b="0"/>
            </a:br>
            <a:r>
              <a:rPr lang="fr-FR" sz="900" b="0"/>
              <a:t>W. Courtier</a:t>
            </a:r>
          </a:p>
        </p:txBody>
      </p:sp>
      <p:sp>
        <p:nvSpPr>
          <p:cNvPr id="51" name="_s704558"/>
          <p:cNvSpPr>
            <a:spLocks noChangeArrowheads="1"/>
          </p:cNvSpPr>
          <p:nvPr/>
        </p:nvSpPr>
        <p:spPr bwMode="auto">
          <a:xfrm>
            <a:off x="6116662" y="3429173"/>
            <a:ext cx="1263650" cy="6127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Offre Digitale</a:t>
            </a:r>
          </a:p>
          <a:p>
            <a:pPr algn="ctr"/>
            <a:r>
              <a:rPr lang="fr-FR" sz="900" b="0" dirty="0" smtClean="0"/>
              <a:t>Architecture </a:t>
            </a:r>
            <a:r>
              <a:rPr lang="fr-FR" sz="900" b="0" dirty="0"/>
              <a:t>Logicielle</a:t>
            </a:r>
            <a:br>
              <a:rPr lang="fr-FR" sz="900" b="0" dirty="0"/>
            </a:br>
            <a:r>
              <a:rPr lang="fr-FR" sz="900" b="0" dirty="0"/>
              <a:t>J. Lepine</a:t>
            </a:r>
          </a:p>
        </p:txBody>
      </p:sp>
      <p:cxnSp>
        <p:nvCxnSpPr>
          <p:cNvPr id="52" name="_s704574"/>
          <p:cNvCxnSpPr>
            <a:cxnSpLocks noChangeShapeType="1"/>
            <a:stCxn id="46" idx="2"/>
            <a:endCxn id="47" idx="1"/>
          </p:cNvCxnSpPr>
          <p:nvPr/>
        </p:nvCxnSpPr>
        <p:spPr bwMode="auto">
          <a:xfrm rot="16200000" flipH="1">
            <a:off x="4453813" y="1690233"/>
            <a:ext cx="576769" cy="1174277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3" name="_s704556"/>
          <p:cNvSpPr>
            <a:spLocks noChangeArrowheads="1"/>
          </p:cNvSpPr>
          <p:nvPr/>
        </p:nvSpPr>
        <p:spPr bwMode="auto">
          <a:xfrm>
            <a:off x="1800945" y="3429173"/>
            <a:ext cx="1330895" cy="61118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Back Office </a:t>
            </a:r>
          </a:p>
          <a:p>
            <a:pPr algn="ctr"/>
            <a:r>
              <a:rPr lang="fr-FR" sz="900" b="0" dirty="0" smtClean="0"/>
              <a:t>Orchestration  des </a:t>
            </a:r>
            <a:r>
              <a:rPr lang="fr-FR" sz="900" b="0" dirty="0"/>
              <a:t>Flux</a:t>
            </a:r>
            <a:br>
              <a:rPr lang="fr-FR" sz="900" b="0" dirty="0"/>
            </a:br>
            <a:r>
              <a:rPr lang="fr-FR" sz="900" b="0" dirty="0"/>
              <a:t>T. Oliot</a:t>
            </a:r>
          </a:p>
        </p:txBody>
      </p:sp>
      <p:sp>
        <p:nvSpPr>
          <p:cNvPr id="54" name="_s704558"/>
          <p:cNvSpPr>
            <a:spLocks noChangeArrowheads="1"/>
          </p:cNvSpPr>
          <p:nvPr/>
        </p:nvSpPr>
        <p:spPr bwMode="auto">
          <a:xfrm>
            <a:off x="7556822" y="3429173"/>
            <a:ext cx="1263650" cy="6127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Programme </a:t>
            </a:r>
            <a:r>
              <a:rPr lang="fr-FR" sz="900" b="0" dirty="0" err="1" smtClean="0"/>
              <a:t>WebUP</a:t>
            </a:r>
            <a:r>
              <a:rPr lang="fr-FR" sz="900" b="0" dirty="0"/>
              <a:t/>
            </a:r>
            <a:br>
              <a:rPr lang="fr-FR" sz="900" b="0" dirty="0"/>
            </a:br>
            <a:r>
              <a:rPr lang="fr-FR" sz="900" b="0" dirty="0"/>
              <a:t>A. Agullo</a:t>
            </a:r>
            <a:br>
              <a:rPr lang="fr-FR" sz="900" b="0" dirty="0"/>
            </a:br>
            <a:r>
              <a:rPr lang="fr-FR" sz="900" b="0" dirty="0"/>
              <a:t>L. </a:t>
            </a:r>
            <a:r>
              <a:rPr lang="fr-FR" sz="900" b="0" dirty="0" err="1"/>
              <a:t>Botvinik</a:t>
            </a:r>
            <a:endParaRPr lang="fr-FR" sz="900" b="0" dirty="0"/>
          </a:p>
        </p:txBody>
      </p:sp>
      <p:sp>
        <p:nvSpPr>
          <p:cNvPr id="55" name="_s704558"/>
          <p:cNvSpPr>
            <a:spLocks noChangeArrowheads="1"/>
          </p:cNvSpPr>
          <p:nvPr/>
        </p:nvSpPr>
        <p:spPr bwMode="auto">
          <a:xfrm>
            <a:off x="6732240" y="4472409"/>
            <a:ext cx="1263650" cy="6127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Exploitation </a:t>
            </a:r>
            <a:br>
              <a:rPr lang="fr-FR" sz="900" b="0" dirty="0"/>
            </a:br>
            <a:r>
              <a:rPr lang="fr-FR" sz="900" b="0" dirty="0"/>
              <a:t>Architecture Technique</a:t>
            </a:r>
            <a:br>
              <a:rPr lang="fr-FR" sz="900" b="0" dirty="0"/>
            </a:br>
            <a:r>
              <a:rPr lang="fr-FR" sz="900" b="0" dirty="0"/>
              <a:t>R. Broussard</a:t>
            </a:r>
          </a:p>
        </p:txBody>
      </p:sp>
      <p:cxnSp>
        <p:nvCxnSpPr>
          <p:cNvPr id="56" name="_s704574"/>
          <p:cNvCxnSpPr>
            <a:cxnSpLocks noChangeShapeType="1"/>
            <a:stCxn id="55" idx="3"/>
            <a:endCxn id="46" idx="2"/>
          </p:cNvCxnSpPr>
          <p:nvPr/>
        </p:nvCxnSpPr>
        <p:spPr bwMode="auto">
          <a:xfrm flipH="1" flipV="1">
            <a:off x="4155059" y="1988988"/>
            <a:ext cx="3840831" cy="2789809"/>
          </a:xfrm>
          <a:prstGeom prst="bentConnector4">
            <a:avLst>
              <a:gd name="adj1" fmla="val -25607"/>
              <a:gd name="adj2" fmla="val 56634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7" name="_s704574"/>
          <p:cNvCxnSpPr>
            <a:cxnSpLocks noChangeShapeType="1"/>
            <a:stCxn id="49" idx="0"/>
            <a:endCxn id="50" idx="0"/>
          </p:cNvCxnSpPr>
          <p:nvPr/>
        </p:nvCxnSpPr>
        <p:spPr bwMode="auto">
          <a:xfrm rot="5400000" flipH="1" flipV="1">
            <a:off x="2431517" y="1953009"/>
            <a:ext cx="1588" cy="2952328"/>
          </a:xfrm>
          <a:prstGeom prst="bentConnector3">
            <a:avLst>
              <a:gd name="adj1" fmla="val 1439546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9" name="_s704556"/>
          <p:cNvSpPr>
            <a:spLocks noChangeArrowheads="1"/>
          </p:cNvSpPr>
          <p:nvPr/>
        </p:nvSpPr>
        <p:spPr bwMode="auto">
          <a:xfrm>
            <a:off x="4681265" y="3429173"/>
            <a:ext cx="1258887" cy="61118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err="1"/>
              <a:t>Process</a:t>
            </a:r>
            <a:r>
              <a:rPr lang="fr-FR" sz="900" b="0" dirty="0"/>
              <a:t> Check </a:t>
            </a:r>
            <a:r>
              <a:rPr lang="fr-FR" sz="900" b="0" dirty="0" smtClean="0"/>
              <a:t>Out</a:t>
            </a:r>
          </a:p>
          <a:p>
            <a:pPr algn="ctr"/>
            <a:r>
              <a:rPr lang="fr-FR" sz="900" dirty="0" smtClean="0"/>
              <a:t>API/</a:t>
            </a:r>
            <a:r>
              <a:rPr lang="fr-FR" sz="900" dirty="0" err="1" smtClean="0"/>
              <a:t>Webservices</a:t>
            </a:r>
            <a:endParaRPr lang="fr-FR" sz="900" b="0" dirty="0"/>
          </a:p>
          <a:p>
            <a:pPr algn="ctr"/>
            <a:r>
              <a:rPr lang="fr-FR" sz="900" b="0" dirty="0" smtClean="0"/>
              <a:t>F</a:t>
            </a:r>
            <a:r>
              <a:rPr lang="fr-FR" sz="900" b="0" dirty="0"/>
              <a:t>. Luce</a:t>
            </a:r>
          </a:p>
        </p:txBody>
      </p:sp>
      <p:cxnSp>
        <p:nvCxnSpPr>
          <p:cNvPr id="90" name="_s704574"/>
          <p:cNvCxnSpPr>
            <a:cxnSpLocks noChangeShapeType="1"/>
            <a:stCxn id="54" idx="0"/>
            <a:endCxn id="59" idx="0"/>
          </p:cNvCxnSpPr>
          <p:nvPr/>
        </p:nvCxnSpPr>
        <p:spPr bwMode="auto">
          <a:xfrm rot="16200000" flipV="1">
            <a:off x="6749678" y="1990204"/>
            <a:ext cx="1588" cy="2877938"/>
          </a:xfrm>
          <a:prstGeom prst="bentConnector3">
            <a:avLst>
              <a:gd name="adj1" fmla="val 1439546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7" name="_s704556"/>
          <p:cNvSpPr>
            <a:spLocks noChangeArrowheads="1"/>
          </p:cNvSpPr>
          <p:nvPr/>
        </p:nvSpPr>
        <p:spPr bwMode="auto">
          <a:xfrm>
            <a:off x="7524328" y="5949280"/>
            <a:ext cx="1258887" cy="611188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Domaine Fonctionnel</a:t>
            </a:r>
          </a:p>
          <a:p>
            <a:pPr algn="ctr"/>
            <a:r>
              <a:rPr lang="fr-FR" sz="900" dirty="0" smtClean="0"/>
              <a:t>Fonction Transverse</a:t>
            </a:r>
            <a:endParaRPr lang="fr-FR" sz="900" b="0" dirty="0"/>
          </a:p>
          <a:p>
            <a:pPr algn="ctr"/>
            <a:r>
              <a:rPr lang="fr-FR" sz="900" dirty="0" smtClean="0"/>
              <a:t>Responsable</a:t>
            </a:r>
            <a:endParaRPr lang="fr-FR" sz="9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DOSI – Direction Informatique Marchandises France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35984" y="6525344"/>
            <a:ext cx="4540071" cy="250171"/>
          </a:xfrm>
        </p:spPr>
        <p:txBody>
          <a:bodyPr/>
          <a:lstStyle/>
          <a:p>
            <a:r>
              <a:rPr lang="fr-FR" dirty="0" smtClean="0"/>
              <a:t>Direction Organisation et Systèmes d’Information - DOSI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1522B-94E2-4E2B-A9E3-FFD37A862486}" type="slidenum">
              <a:rPr lang="fr-FR" smtClean="0"/>
              <a:pPr/>
              <a:t>5</a:t>
            </a:fld>
            <a:endParaRPr lang="fr-FR" dirty="0"/>
          </a:p>
        </p:txBody>
      </p:sp>
      <p:cxnSp>
        <p:nvCxnSpPr>
          <p:cNvPr id="22" name="_s704582"/>
          <p:cNvCxnSpPr>
            <a:cxnSpLocks noChangeShapeType="1"/>
            <a:stCxn id="27" idx="1"/>
            <a:endCxn id="25" idx="2"/>
          </p:cNvCxnSpPr>
          <p:nvPr/>
        </p:nvCxnSpPr>
        <p:spPr bwMode="auto">
          <a:xfrm rot="10800000">
            <a:off x="4253756" y="1770609"/>
            <a:ext cx="1217882" cy="349598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3" name="_s704574"/>
          <p:cNvCxnSpPr>
            <a:cxnSpLocks noChangeShapeType="1"/>
            <a:stCxn id="62" idx="0"/>
            <a:endCxn id="25" idx="2"/>
          </p:cNvCxnSpPr>
          <p:nvPr/>
        </p:nvCxnSpPr>
        <p:spPr bwMode="auto">
          <a:xfrm rot="5400000" flipH="1" flipV="1">
            <a:off x="3529434" y="1998342"/>
            <a:ext cx="952054" cy="49658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" name="_s704546"/>
          <p:cNvCxnSpPr>
            <a:cxnSpLocks noChangeShapeType="1"/>
            <a:stCxn id="26" idx="1"/>
          </p:cNvCxnSpPr>
          <p:nvPr/>
        </p:nvCxnSpPr>
        <p:spPr bwMode="auto">
          <a:xfrm rot="10800000">
            <a:off x="2947816" y="3268464"/>
            <a:ext cx="256033" cy="46384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5" name="_s704554"/>
          <p:cNvSpPr>
            <a:spLocks noChangeArrowheads="1"/>
          </p:cNvSpPr>
          <p:nvPr/>
        </p:nvSpPr>
        <p:spPr bwMode="auto">
          <a:xfrm>
            <a:off x="3275856" y="1052736"/>
            <a:ext cx="1955800" cy="717873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Directeur Informatique Marchandises &amp; Exploitation France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X</a:t>
            </a:r>
          </a:p>
        </p:txBody>
      </p:sp>
      <p:sp>
        <p:nvSpPr>
          <p:cNvPr id="26" name="_s704559"/>
          <p:cNvSpPr>
            <a:spLocks noChangeArrowheads="1"/>
          </p:cNvSpPr>
          <p:nvPr/>
        </p:nvSpPr>
        <p:spPr bwMode="auto">
          <a:xfrm>
            <a:off x="3203848" y="3498304"/>
            <a:ext cx="1650754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Adhésion</a:t>
            </a:r>
            <a:r>
              <a:rPr lang="fr-FR" sz="900" b="0" dirty="0"/>
              <a:t/>
            </a:r>
            <a:br>
              <a:rPr lang="fr-FR" sz="900" b="0" dirty="0"/>
            </a:br>
            <a:r>
              <a:rPr lang="fr-FR" sz="900" b="0" dirty="0" smtClean="0"/>
              <a:t>Marie Guillou</a:t>
            </a:r>
            <a:endParaRPr lang="fr-FR" sz="900" b="0" dirty="0"/>
          </a:p>
        </p:txBody>
      </p:sp>
      <p:sp>
        <p:nvSpPr>
          <p:cNvPr id="27" name="_s704581"/>
          <p:cNvSpPr>
            <a:spLocks noChangeArrowheads="1"/>
          </p:cNvSpPr>
          <p:nvPr/>
        </p:nvSpPr>
        <p:spPr bwMode="auto">
          <a:xfrm>
            <a:off x="5471638" y="1897163"/>
            <a:ext cx="1179512" cy="446087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Assistante</a:t>
            </a:r>
          </a:p>
          <a:p>
            <a:pPr algn="ctr"/>
            <a:r>
              <a:rPr lang="fr-FR" sz="900" b="0" dirty="0" smtClean="0"/>
              <a:t>Sylvie Ferreira</a:t>
            </a:r>
            <a:endParaRPr lang="fr-FR" sz="900" b="0" dirty="0"/>
          </a:p>
        </p:txBody>
      </p:sp>
      <p:sp>
        <p:nvSpPr>
          <p:cNvPr id="28" name="_s704556"/>
          <p:cNvSpPr>
            <a:spLocks noChangeArrowheads="1"/>
          </p:cNvSpPr>
          <p:nvPr/>
        </p:nvSpPr>
        <p:spPr bwMode="auto">
          <a:xfrm>
            <a:off x="688331" y="3476064"/>
            <a:ext cx="1474787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1 Chef de Projet</a:t>
            </a:r>
            <a:br>
              <a:rPr lang="fr-FR" sz="900" dirty="0" smtClean="0"/>
            </a:br>
            <a:r>
              <a:rPr lang="fr-FR" sz="900" dirty="0" smtClean="0"/>
              <a:t>+ Externes</a:t>
            </a:r>
            <a:endParaRPr lang="fr-FR" sz="900" b="0" dirty="0"/>
          </a:p>
        </p:txBody>
      </p:sp>
      <p:sp>
        <p:nvSpPr>
          <p:cNvPr id="29" name="_s704559"/>
          <p:cNvSpPr>
            <a:spLocks noChangeArrowheads="1"/>
          </p:cNvSpPr>
          <p:nvPr/>
        </p:nvSpPr>
        <p:spPr bwMode="auto">
          <a:xfrm>
            <a:off x="3203848" y="4074863"/>
            <a:ext cx="1650754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SAV - Photo</a:t>
            </a:r>
          </a:p>
          <a:p>
            <a:pPr algn="ctr"/>
            <a:r>
              <a:rPr lang="fr-FR" sz="900" dirty="0" smtClean="0"/>
              <a:t>Elisabeth </a:t>
            </a:r>
            <a:r>
              <a:rPr lang="fr-FR" sz="900" dirty="0" err="1" smtClean="0"/>
              <a:t>Aubel</a:t>
            </a:r>
            <a:endParaRPr lang="fr-FR" sz="900" b="0" dirty="0"/>
          </a:p>
        </p:txBody>
      </p:sp>
      <p:cxnSp>
        <p:nvCxnSpPr>
          <p:cNvPr id="30" name="_s704546"/>
          <p:cNvCxnSpPr>
            <a:cxnSpLocks noChangeShapeType="1"/>
            <a:stCxn id="29" idx="1"/>
          </p:cNvCxnSpPr>
          <p:nvPr/>
        </p:nvCxnSpPr>
        <p:spPr bwMode="auto">
          <a:xfrm rot="10800000">
            <a:off x="2947816" y="3141126"/>
            <a:ext cx="256033" cy="1167242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1" name="_s704574"/>
          <p:cNvCxnSpPr>
            <a:cxnSpLocks noChangeShapeType="1"/>
            <a:stCxn id="36" idx="0"/>
            <a:endCxn id="35" idx="0"/>
          </p:cNvCxnSpPr>
          <p:nvPr/>
        </p:nvCxnSpPr>
        <p:spPr bwMode="auto">
          <a:xfrm rot="5400000" flipH="1" flipV="1">
            <a:off x="3854661" y="294520"/>
            <a:ext cx="1588" cy="4856286"/>
          </a:xfrm>
          <a:prstGeom prst="bentConnector3">
            <a:avLst>
              <a:gd name="adj1" fmla="val 1439546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2" name="_s704546"/>
          <p:cNvCxnSpPr>
            <a:cxnSpLocks noChangeShapeType="1"/>
            <a:stCxn id="39" idx="1"/>
          </p:cNvCxnSpPr>
          <p:nvPr/>
        </p:nvCxnSpPr>
        <p:spPr bwMode="auto">
          <a:xfrm rot="10800000">
            <a:off x="5652121" y="3284984"/>
            <a:ext cx="248205" cy="1557346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3" name="_s704559"/>
          <p:cNvSpPr>
            <a:spLocks noChangeArrowheads="1"/>
          </p:cNvSpPr>
          <p:nvPr/>
        </p:nvSpPr>
        <p:spPr bwMode="auto">
          <a:xfrm>
            <a:off x="5900325" y="3498304"/>
            <a:ext cx="1656000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Encaissement - Monétique</a:t>
            </a:r>
            <a:endParaRPr lang="fr-FR" sz="900" b="0" dirty="0"/>
          </a:p>
          <a:p>
            <a:pPr algn="ctr"/>
            <a:r>
              <a:rPr lang="fr-FR" sz="900" b="0" dirty="0" smtClean="0"/>
              <a:t>Remi Dos Santos</a:t>
            </a:r>
            <a:endParaRPr lang="fr-FR" sz="900" b="0" dirty="0"/>
          </a:p>
        </p:txBody>
      </p:sp>
      <p:sp>
        <p:nvSpPr>
          <p:cNvPr id="36" name="_s704556"/>
          <p:cNvSpPr>
            <a:spLocks noChangeArrowheads="1"/>
          </p:cNvSpPr>
          <p:nvPr/>
        </p:nvSpPr>
        <p:spPr bwMode="auto">
          <a:xfrm>
            <a:off x="683568" y="2722663"/>
            <a:ext cx="1485900" cy="576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Organisation </a:t>
            </a:r>
            <a:br>
              <a:rPr lang="fr-FR" sz="900" dirty="0" smtClean="0"/>
            </a:br>
            <a:r>
              <a:rPr lang="fr-FR" sz="900" dirty="0" smtClean="0"/>
              <a:t>&amp; Processus France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J. Laborde</a:t>
            </a:r>
          </a:p>
        </p:txBody>
      </p:sp>
      <p:cxnSp>
        <p:nvCxnSpPr>
          <p:cNvPr id="37" name="_s704546"/>
          <p:cNvCxnSpPr>
            <a:cxnSpLocks noChangeShapeType="1"/>
            <a:stCxn id="28" idx="0"/>
            <a:endCxn id="36" idx="2"/>
          </p:cNvCxnSpPr>
          <p:nvPr/>
        </p:nvCxnSpPr>
        <p:spPr bwMode="auto">
          <a:xfrm rot="5400000" flipH="1" flipV="1">
            <a:off x="1337421" y="3386968"/>
            <a:ext cx="177401" cy="793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3" name="_s704546"/>
          <p:cNvCxnSpPr>
            <a:cxnSpLocks noChangeShapeType="1"/>
            <a:endCxn id="38" idx="1"/>
          </p:cNvCxnSpPr>
          <p:nvPr/>
        </p:nvCxnSpPr>
        <p:spPr bwMode="auto">
          <a:xfrm rot="16200000" flipH="1">
            <a:off x="5275056" y="3662047"/>
            <a:ext cx="1002333" cy="248205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8" name="_s704559"/>
          <p:cNvSpPr>
            <a:spLocks noChangeArrowheads="1"/>
          </p:cNvSpPr>
          <p:nvPr/>
        </p:nvSpPr>
        <p:spPr bwMode="auto">
          <a:xfrm>
            <a:off x="5900325" y="4053317"/>
            <a:ext cx="1656000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GUD / </a:t>
            </a:r>
            <a:r>
              <a:rPr lang="fr-FR" sz="900" b="0" dirty="0" smtClean="0"/>
              <a:t>GUL</a:t>
            </a:r>
            <a:r>
              <a:rPr lang="fr-FR" sz="900" b="0" dirty="0"/>
              <a:t/>
            </a:r>
            <a:br>
              <a:rPr lang="fr-FR" sz="900" b="0" dirty="0"/>
            </a:br>
            <a:r>
              <a:rPr lang="fr-FR" sz="900" b="0" dirty="0"/>
              <a:t>A. Loureiro</a:t>
            </a:r>
          </a:p>
        </p:txBody>
      </p:sp>
      <p:sp>
        <p:nvSpPr>
          <p:cNvPr id="39" name="_s704559"/>
          <p:cNvSpPr>
            <a:spLocks noChangeArrowheads="1"/>
          </p:cNvSpPr>
          <p:nvPr/>
        </p:nvSpPr>
        <p:spPr bwMode="auto">
          <a:xfrm>
            <a:off x="5900325" y="4608330"/>
            <a:ext cx="1656000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/>
              <a:t>GUPT</a:t>
            </a:r>
            <a:br>
              <a:rPr lang="fr-FR" sz="900" b="0"/>
            </a:br>
            <a:r>
              <a:rPr lang="fr-FR" sz="900" b="0"/>
              <a:t>P. Ferrandon</a:t>
            </a:r>
          </a:p>
        </p:txBody>
      </p:sp>
      <p:sp>
        <p:nvSpPr>
          <p:cNvPr id="40" name="_s704559"/>
          <p:cNvSpPr>
            <a:spLocks noChangeArrowheads="1"/>
          </p:cNvSpPr>
          <p:nvPr/>
        </p:nvSpPr>
        <p:spPr bwMode="auto">
          <a:xfrm>
            <a:off x="5900325" y="5163343"/>
            <a:ext cx="1656000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RMS</a:t>
            </a:r>
            <a:br>
              <a:rPr lang="fr-FR" sz="900" b="0" dirty="0"/>
            </a:br>
            <a:r>
              <a:rPr lang="fr-FR" sz="900" b="0" dirty="0"/>
              <a:t>P. Idiart</a:t>
            </a:r>
          </a:p>
        </p:txBody>
      </p:sp>
      <p:cxnSp>
        <p:nvCxnSpPr>
          <p:cNvPr id="41" name="_s704546"/>
          <p:cNvCxnSpPr>
            <a:cxnSpLocks noChangeShapeType="1"/>
            <a:stCxn id="40" idx="1"/>
          </p:cNvCxnSpPr>
          <p:nvPr/>
        </p:nvCxnSpPr>
        <p:spPr bwMode="auto">
          <a:xfrm rot="10800000">
            <a:off x="5652121" y="3212977"/>
            <a:ext cx="248205" cy="2184367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4" name="_s704559"/>
          <p:cNvSpPr>
            <a:spLocks noChangeArrowheads="1"/>
          </p:cNvSpPr>
          <p:nvPr/>
        </p:nvSpPr>
        <p:spPr bwMode="auto">
          <a:xfrm>
            <a:off x="3203848" y="4651422"/>
            <a:ext cx="1650754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Contact Client </a:t>
            </a:r>
            <a:endParaRPr lang="fr-FR" sz="900" dirty="0"/>
          </a:p>
        </p:txBody>
      </p:sp>
      <p:cxnSp>
        <p:nvCxnSpPr>
          <p:cNvPr id="45" name="_s704546"/>
          <p:cNvCxnSpPr>
            <a:cxnSpLocks noChangeShapeType="1"/>
            <a:stCxn id="44" idx="1"/>
          </p:cNvCxnSpPr>
          <p:nvPr/>
        </p:nvCxnSpPr>
        <p:spPr bwMode="auto">
          <a:xfrm rot="10800000">
            <a:off x="2947816" y="3246224"/>
            <a:ext cx="256033" cy="1639198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9" name="_s704559"/>
          <p:cNvSpPr>
            <a:spLocks noChangeArrowheads="1"/>
          </p:cNvSpPr>
          <p:nvPr/>
        </p:nvSpPr>
        <p:spPr bwMode="auto">
          <a:xfrm>
            <a:off x="5900325" y="6273368"/>
            <a:ext cx="1656000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Architecture Technique</a:t>
            </a:r>
          </a:p>
          <a:p>
            <a:pPr algn="ctr"/>
            <a:r>
              <a:rPr lang="fr-FR" sz="900" dirty="0" smtClean="0"/>
              <a:t>Olivier JOFFRIN</a:t>
            </a:r>
          </a:p>
          <a:p>
            <a:pPr algn="ctr"/>
            <a:r>
              <a:rPr lang="fr-FR" sz="900" dirty="0" smtClean="0"/>
              <a:t>Guy  GINIOT</a:t>
            </a:r>
          </a:p>
        </p:txBody>
      </p:sp>
      <p:cxnSp>
        <p:nvCxnSpPr>
          <p:cNvPr id="50" name="_s704546"/>
          <p:cNvCxnSpPr>
            <a:cxnSpLocks noChangeShapeType="1"/>
            <a:stCxn id="49" idx="1"/>
          </p:cNvCxnSpPr>
          <p:nvPr/>
        </p:nvCxnSpPr>
        <p:spPr bwMode="auto">
          <a:xfrm rot="10800000">
            <a:off x="5652121" y="3356992"/>
            <a:ext cx="248205" cy="3150376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2" name="_s704558"/>
          <p:cNvSpPr>
            <a:spLocks noChangeArrowheads="1"/>
          </p:cNvSpPr>
          <p:nvPr/>
        </p:nvSpPr>
        <p:spPr bwMode="auto">
          <a:xfrm>
            <a:off x="2843808" y="2722663"/>
            <a:ext cx="1826717" cy="576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Domaine Exploitation France</a:t>
            </a:r>
          </a:p>
          <a:p>
            <a:pPr algn="ctr"/>
            <a:r>
              <a:rPr lang="fr-FR" sz="900" b="0" dirty="0" smtClean="0"/>
              <a:t>S. Lhermitte</a:t>
            </a:r>
            <a:endParaRPr lang="fr-FR" sz="900" b="0" dirty="0"/>
          </a:p>
        </p:txBody>
      </p:sp>
      <p:sp>
        <p:nvSpPr>
          <p:cNvPr id="51" name="_s703535"/>
          <p:cNvSpPr>
            <a:spLocks noChangeArrowheads="1"/>
          </p:cNvSpPr>
          <p:nvPr/>
        </p:nvSpPr>
        <p:spPr bwMode="auto">
          <a:xfrm>
            <a:off x="7740352" y="5098990"/>
            <a:ext cx="1224136" cy="346234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800" b="0" dirty="0" smtClean="0"/>
              <a:t>Christophe MARTEAU</a:t>
            </a:r>
            <a:endParaRPr lang="fr-FR" sz="800" b="0" dirty="0"/>
          </a:p>
        </p:txBody>
      </p:sp>
      <p:cxnSp>
        <p:nvCxnSpPr>
          <p:cNvPr id="56" name="_s704546"/>
          <p:cNvCxnSpPr>
            <a:cxnSpLocks noChangeShapeType="1"/>
            <a:stCxn id="39" idx="3"/>
            <a:endCxn id="51" idx="0"/>
          </p:cNvCxnSpPr>
          <p:nvPr/>
        </p:nvCxnSpPr>
        <p:spPr bwMode="auto">
          <a:xfrm>
            <a:off x="7556325" y="4842330"/>
            <a:ext cx="796095" cy="25666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8" name="_s704559"/>
          <p:cNvSpPr>
            <a:spLocks noChangeArrowheads="1"/>
          </p:cNvSpPr>
          <p:nvPr/>
        </p:nvSpPr>
        <p:spPr bwMode="auto">
          <a:xfrm>
            <a:off x="5903863" y="5718356"/>
            <a:ext cx="1656000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Etiquetage</a:t>
            </a:r>
            <a:endParaRPr lang="fr-FR" sz="900" b="0" dirty="0"/>
          </a:p>
        </p:txBody>
      </p:sp>
      <p:cxnSp>
        <p:nvCxnSpPr>
          <p:cNvPr id="79" name="_s704546"/>
          <p:cNvCxnSpPr>
            <a:cxnSpLocks noChangeShapeType="1"/>
            <a:stCxn id="78" idx="1"/>
          </p:cNvCxnSpPr>
          <p:nvPr/>
        </p:nvCxnSpPr>
        <p:spPr bwMode="auto">
          <a:xfrm rot="10800000">
            <a:off x="5652121" y="3284984"/>
            <a:ext cx="251743" cy="2667372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91" name="_s704546"/>
          <p:cNvCxnSpPr>
            <a:cxnSpLocks noChangeShapeType="1"/>
            <a:endCxn id="33" idx="1"/>
          </p:cNvCxnSpPr>
          <p:nvPr/>
        </p:nvCxnSpPr>
        <p:spPr bwMode="auto">
          <a:xfrm rot="16200000" flipH="1">
            <a:off x="5552562" y="3384541"/>
            <a:ext cx="447320" cy="248205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5" name="_s704558"/>
          <p:cNvSpPr>
            <a:spLocks noChangeArrowheads="1"/>
          </p:cNvSpPr>
          <p:nvPr/>
        </p:nvSpPr>
        <p:spPr bwMode="auto">
          <a:xfrm>
            <a:off x="5508104" y="2722663"/>
            <a:ext cx="1549400" cy="576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Domaine Marchandises France </a:t>
            </a:r>
            <a:r>
              <a:rPr lang="fr-FR" sz="900" dirty="0" smtClean="0"/>
              <a:t/>
            </a:r>
            <a:br>
              <a:rPr lang="fr-FR" sz="900" dirty="0" smtClean="0"/>
            </a:br>
            <a:r>
              <a:rPr lang="fr-FR" sz="900" dirty="0" smtClean="0"/>
              <a:t>J. Caussanel</a:t>
            </a:r>
            <a:endParaRPr lang="fr-FR" sz="9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 smtClean="0"/>
              <a:t>DOSI – Direction Informatique Marchandises International</a:t>
            </a:r>
            <a:endParaRPr lang="fr-FR" sz="24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35984" y="6525344"/>
            <a:ext cx="4540071" cy="250171"/>
          </a:xfrm>
        </p:spPr>
        <p:txBody>
          <a:bodyPr/>
          <a:lstStyle/>
          <a:p>
            <a:r>
              <a:rPr lang="fr-FR" dirty="0" smtClean="0"/>
              <a:t>Direction Organisation et Systèmes d’Information - DOSI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1522B-94E2-4E2B-A9E3-FFD37A862486}" type="slidenum">
              <a:rPr lang="fr-FR" smtClean="0"/>
              <a:pPr/>
              <a:t>6</a:t>
            </a:fld>
            <a:endParaRPr lang="fr-FR" dirty="0"/>
          </a:p>
        </p:txBody>
      </p:sp>
      <p:cxnSp>
        <p:nvCxnSpPr>
          <p:cNvPr id="44" name="_s704582"/>
          <p:cNvCxnSpPr>
            <a:cxnSpLocks noChangeShapeType="1"/>
            <a:stCxn id="49" idx="1"/>
            <a:endCxn id="47" idx="2"/>
          </p:cNvCxnSpPr>
          <p:nvPr/>
        </p:nvCxnSpPr>
        <p:spPr bwMode="auto">
          <a:xfrm rot="10800000">
            <a:off x="4253756" y="1772817"/>
            <a:ext cx="1217882" cy="569044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5" name="_s704574"/>
          <p:cNvCxnSpPr>
            <a:cxnSpLocks noChangeShapeType="1"/>
            <a:stCxn id="63" idx="0"/>
            <a:endCxn id="47" idx="2"/>
          </p:cNvCxnSpPr>
          <p:nvPr/>
        </p:nvCxnSpPr>
        <p:spPr bwMode="auto">
          <a:xfrm rot="5400000" flipH="1" flipV="1">
            <a:off x="3126382" y="1958295"/>
            <a:ext cx="1312852" cy="94189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6" name="_s704546"/>
          <p:cNvCxnSpPr>
            <a:cxnSpLocks noChangeShapeType="1"/>
            <a:stCxn id="48" idx="1"/>
          </p:cNvCxnSpPr>
          <p:nvPr/>
        </p:nvCxnSpPr>
        <p:spPr bwMode="auto">
          <a:xfrm rot="10800000">
            <a:off x="2699792" y="3681082"/>
            <a:ext cx="184026" cy="450022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7" name="_s704554"/>
          <p:cNvSpPr>
            <a:spLocks noChangeArrowheads="1"/>
          </p:cNvSpPr>
          <p:nvPr/>
        </p:nvSpPr>
        <p:spPr bwMode="auto">
          <a:xfrm>
            <a:off x="3275856" y="1052737"/>
            <a:ext cx="1955800" cy="720080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Directeur Informatique Marchandises &amp; Exploitation International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dirty="0" smtClean="0">
                <a:latin typeface="Calibri" pitchFamily="34" charset="0"/>
                <a:cs typeface="Arial" charset="0"/>
              </a:rPr>
              <a:t>Patrick </a:t>
            </a:r>
            <a:r>
              <a:rPr lang="fr-FR" sz="1100" dirty="0" err="1" smtClean="0">
                <a:latin typeface="Calibri" pitchFamily="34" charset="0"/>
                <a:cs typeface="Arial" charset="0"/>
              </a:rPr>
              <a:t>Grimbaum</a:t>
            </a:r>
            <a:endParaRPr lang="fr-FR" sz="1100" dirty="0" smtClean="0">
              <a:latin typeface="Calibri" pitchFamily="34" charset="0"/>
              <a:cs typeface="Arial" charset="0"/>
            </a:endParaRPr>
          </a:p>
        </p:txBody>
      </p:sp>
      <p:sp>
        <p:nvSpPr>
          <p:cNvPr id="48" name="_s704559"/>
          <p:cNvSpPr>
            <a:spLocks noChangeArrowheads="1"/>
          </p:cNvSpPr>
          <p:nvPr/>
        </p:nvSpPr>
        <p:spPr bwMode="auto">
          <a:xfrm>
            <a:off x="2883818" y="3897104"/>
            <a:ext cx="1496648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Encaissement - Monétique</a:t>
            </a:r>
          </a:p>
          <a:p>
            <a:pPr algn="ctr"/>
            <a:r>
              <a:rPr lang="fr-FR" sz="900" dirty="0" smtClean="0"/>
              <a:t>L. Haquet</a:t>
            </a:r>
            <a:endParaRPr lang="fr-FR" sz="900" b="0" dirty="0" smtClean="0"/>
          </a:p>
        </p:txBody>
      </p:sp>
      <p:sp>
        <p:nvSpPr>
          <p:cNvPr id="49" name="_s704581"/>
          <p:cNvSpPr>
            <a:spLocks noChangeArrowheads="1"/>
          </p:cNvSpPr>
          <p:nvPr/>
        </p:nvSpPr>
        <p:spPr bwMode="auto">
          <a:xfrm>
            <a:off x="5471638" y="2118817"/>
            <a:ext cx="1179512" cy="446087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Assistante</a:t>
            </a:r>
          </a:p>
          <a:p>
            <a:pPr algn="ctr"/>
            <a:r>
              <a:rPr lang="fr-FR" sz="900" b="0" dirty="0" smtClean="0"/>
              <a:t>Sylvie Ferreira</a:t>
            </a:r>
            <a:endParaRPr lang="fr-FR" sz="900" b="0" dirty="0"/>
          </a:p>
        </p:txBody>
      </p:sp>
      <p:sp>
        <p:nvSpPr>
          <p:cNvPr id="50" name="_s704556"/>
          <p:cNvSpPr>
            <a:spLocks noChangeArrowheads="1"/>
          </p:cNvSpPr>
          <p:nvPr/>
        </p:nvSpPr>
        <p:spPr bwMode="auto">
          <a:xfrm>
            <a:off x="544315" y="3897104"/>
            <a:ext cx="1474787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+ </a:t>
            </a:r>
            <a:r>
              <a:rPr lang="fr-FR" sz="900" b="0" dirty="0"/>
              <a:t>Externes</a:t>
            </a:r>
          </a:p>
        </p:txBody>
      </p:sp>
      <p:sp>
        <p:nvSpPr>
          <p:cNvPr id="51" name="_s704559"/>
          <p:cNvSpPr>
            <a:spLocks noChangeArrowheads="1"/>
          </p:cNvSpPr>
          <p:nvPr/>
        </p:nvSpPr>
        <p:spPr bwMode="auto">
          <a:xfrm>
            <a:off x="2883818" y="4581128"/>
            <a:ext cx="1496648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Adhésion - FDV</a:t>
            </a:r>
          </a:p>
          <a:p>
            <a:pPr algn="ctr"/>
            <a:r>
              <a:rPr lang="fr-FR" sz="900" b="0" dirty="0" smtClean="0"/>
              <a:t>C. </a:t>
            </a:r>
            <a:r>
              <a:rPr lang="fr-FR" sz="900" b="0" dirty="0" err="1" smtClean="0"/>
              <a:t>Duchemin</a:t>
            </a:r>
            <a:endParaRPr lang="fr-FR" sz="900" b="0" dirty="0"/>
          </a:p>
        </p:txBody>
      </p:sp>
      <p:cxnSp>
        <p:nvCxnSpPr>
          <p:cNvPr id="52" name="_s704546"/>
          <p:cNvCxnSpPr>
            <a:cxnSpLocks noChangeShapeType="1"/>
            <a:stCxn id="51" idx="1"/>
          </p:cNvCxnSpPr>
          <p:nvPr/>
        </p:nvCxnSpPr>
        <p:spPr bwMode="auto">
          <a:xfrm rot="10800000">
            <a:off x="2699792" y="3536960"/>
            <a:ext cx="184026" cy="1278168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3" name="_s704574"/>
          <p:cNvCxnSpPr>
            <a:cxnSpLocks noChangeShapeType="1"/>
            <a:stCxn id="63" idx="0"/>
            <a:endCxn id="57" idx="0"/>
          </p:cNvCxnSpPr>
          <p:nvPr/>
        </p:nvCxnSpPr>
        <p:spPr bwMode="auto">
          <a:xfrm rot="5400000" flipH="1" flipV="1">
            <a:off x="4394554" y="2002975"/>
            <a:ext cx="1588" cy="2165389"/>
          </a:xfrm>
          <a:prstGeom prst="bentConnector3">
            <a:avLst>
              <a:gd name="adj1" fmla="val 15065055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4" name="_s704546"/>
          <p:cNvCxnSpPr>
            <a:cxnSpLocks noChangeShapeType="1"/>
            <a:stCxn id="55" idx="1"/>
          </p:cNvCxnSpPr>
          <p:nvPr/>
        </p:nvCxnSpPr>
        <p:spPr bwMode="auto">
          <a:xfrm rot="10800000">
            <a:off x="5004053" y="3753088"/>
            <a:ext cx="192779" cy="367216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5" name="_s704559"/>
          <p:cNvSpPr>
            <a:spLocks noChangeArrowheads="1"/>
          </p:cNvSpPr>
          <p:nvPr/>
        </p:nvSpPr>
        <p:spPr bwMode="auto">
          <a:xfrm>
            <a:off x="5196831" y="3897104"/>
            <a:ext cx="1501055" cy="446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Marchandises </a:t>
            </a:r>
            <a:endParaRPr lang="fr-FR" sz="900" b="0" dirty="0"/>
          </a:p>
          <a:p>
            <a:pPr algn="ctr"/>
            <a:r>
              <a:rPr lang="fr-FR" sz="900" b="0" dirty="0" smtClean="0"/>
              <a:t>A. </a:t>
            </a:r>
            <a:r>
              <a:rPr lang="fr-FR" sz="900" b="0" dirty="0" err="1" smtClean="0"/>
              <a:t>Lurienne</a:t>
            </a:r>
            <a:endParaRPr lang="fr-FR" sz="900" b="0" dirty="0"/>
          </a:p>
        </p:txBody>
      </p:sp>
      <p:cxnSp>
        <p:nvCxnSpPr>
          <p:cNvPr id="56" name="_s704546"/>
          <p:cNvCxnSpPr>
            <a:cxnSpLocks noChangeShapeType="1"/>
            <a:stCxn id="60" idx="1"/>
          </p:cNvCxnSpPr>
          <p:nvPr/>
        </p:nvCxnSpPr>
        <p:spPr bwMode="auto">
          <a:xfrm rot="10800000">
            <a:off x="5004051" y="3536960"/>
            <a:ext cx="192781" cy="1278168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7" name="_s704558"/>
          <p:cNvSpPr>
            <a:spLocks noChangeArrowheads="1"/>
          </p:cNvSpPr>
          <p:nvPr/>
        </p:nvSpPr>
        <p:spPr bwMode="auto">
          <a:xfrm>
            <a:off x="4702549" y="3085669"/>
            <a:ext cx="1549400" cy="576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Domaine Marchandises </a:t>
            </a:r>
          </a:p>
          <a:p>
            <a:pPr algn="ctr"/>
            <a:r>
              <a:rPr lang="fr-FR" sz="900" dirty="0" smtClean="0"/>
              <a:t>I</a:t>
            </a:r>
            <a:r>
              <a:rPr lang="fr-FR" sz="900" b="0" dirty="0" smtClean="0"/>
              <a:t>nternational</a:t>
            </a:r>
          </a:p>
        </p:txBody>
      </p:sp>
      <p:sp>
        <p:nvSpPr>
          <p:cNvPr id="58" name="_s704556"/>
          <p:cNvSpPr>
            <a:spLocks noChangeArrowheads="1"/>
          </p:cNvSpPr>
          <p:nvPr/>
        </p:nvSpPr>
        <p:spPr bwMode="auto">
          <a:xfrm>
            <a:off x="539552" y="3085669"/>
            <a:ext cx="1485900" cy="576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Organisation </a:t>
            </a:r>
            <a:br>
              <a:rPr lang="fr-FR" sz="900" dirty="0" smtClean="0"/>
            </a:br>
            <a:r>
              <a:rPr lang="fr-FR" sz="900" dirty="0" smtClean="0"/>
              <a:t>&amp; Processus International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G. </a:t>
            </a:r>
            <a:r>
              <a:rPr lang="fr-FR" sz="900" dirty="0" err="1" smtClean="0"/>
              <a:t>Abautret</a:t>
            </a:r>
            <a:endParaRPr lang="fr-FR" sz="900" dirty="0" smtClean="0"/>
          </a:p>
        </p:txBody>
      </p:sp>
      <p:cxnSp>
        <p:nvCxnSpPr>
          <p:cNvPr id="59" name="_s704546"/>
          <p:cNvCxnSpPr>
            <a:cxnSpLocks noChangeShapeType="1"/>
            <a:stCxn id="50" idx="0"/>
            <a:endCxn id="58" idx="2"/>
          </p:cNvCxnSpPr>
          <p:nvPr/>
        </p:nvCxnSpPr>
        <p:spPr bwMode="auto">
          <a:xfrm rot="5400000" flipH="1" flipV="1">
            <a:off x="1164388" y="3778991"/>
            <a:ext cx="235435" cy="793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0" name="_s704559"/>
          <p:cNvSpPr>
            <a:spLocks noChangeArrowheads="1"/>
          </p:cNvSpPr>
          <p:nvPr/>
        </p:nvSpPr>
        <p:spPr bwMode="auto">
          <a:xfrm>
            <a:off x="5196831" y="4581128"/>
            <a:ext cx="1501055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Logistique</a:t>
            </a:r>
          </a:p>
          <a:p>
            <a:pPr algn="ctr"/>
            <a:r>
              <a:rPr lang="fr-FR" sz="900" dirty="0" smtClean="0"/>
              <a:t>T. </a:t>
            </a:r>
            <a:r>
              <a:rPr lang="fr-FR" sz="900" dirty="0" err="1" smtClean="0"/>
              <a:t>Warichet</a:t>
            </a:r>
            <a:endParaRPr lang="fr-FR" sz="900" b="0" dirty="0"/>
          </a:p>
        </p:txBody>
      </p:sp>
      <p:sp>
        <p:nvSpPr>
          <p:cNvPr id="63" name="_s704558"/>
          <p:cNvSpPr>
            <a:spLocks noChangeArrowheads="1"/>
          </p:cNvSpPr>
          <p:nvPr/>
        </p:nvSpPr>
        <p:spPr bwMode="auto">
          <a:xfrm>
            <a:off x="2483768" y="3085669"/>
            <a:ext cx="1656184" cy="576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Domaine Exploitation</a:t>
            </a:r>
          </a:p>
          <a:p>
            <a:pPr algn="ctr"/>
            <a:r>
              <a:rPr lang="fr-FR" sz="900" dirty="0" smtClean="0"/>
              <a:t>International</a:t>
            </a:r>
          </a:p>
          <a:p>
            <a:pPr algn="ctr"/>
            <a:r>
              <a:rPr lang="fr-FR" sz="900" dirty="0" smtClean="0"/>
              <a:t>C. Da Fonte</a:t>
            </a:r>
          </a:p>
        </p:txBody>
      </p:sp>
      <p:cxnSp>
        <p:nvCxnSpPr>
          <p:cNvPr id="64" name="_s704546"/>
          <p:cNvCxnSpPr>
            <a:cxnSpLocks noChangeShapeType="1"/>
            <a:stCxn id="65" idx="1"/>
          </p:cNvCxnSpPr>
          <p:nvPr/>
        </p:nvCxnSpPr>
        <p:spPr bwMode="auto">
          <a:xfrm rot="10800000">
            <a:off x="7164289" y="3645024"/>
            <a:ext cx="227137" cy="47528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5" name="_s704559"/>
          <p:cNvSpPr>
            <a:spLocks noChangeArrowheads="1"/>
          </p:cNvSpPr>
          <p:nvPr/>
        </p:nvSpPr>
        <p:spPr bwMode="auto">
          <a:xfrm>
            <a:off x="7391425" y="3897104"/>
            <a:ext cx="1501055" cy="446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ASP - Oracle</a:t>
            </a:r>
            <a:endParaRPr lang="fr-FR" sz="900" b="0" dirty="0"/>
          </a:p>
          <a:p>
            <a:pPr algn="ctr"/>
            <a:r>
              <a:rPr lang="fr-FR" sz="900" b="0" dirty="0" smtClean="0"/>
              <a:t>J. </a:t>
            </a:r>
            <a:r>
              <a:rPr lang="fr-FR" sz="900" b="0" dirty="0" err="1" smtClean="0"/>
              <a:t>Wirth</a:t>
            </a:r>
            <a:endParaRPr lang="fr-FR" sz="900" b="0" dirty="0" smtClean="0"/>
          </a:p>
        </p:txBody>
      </p:sp>
      <p:cxnSp>
        <p:nvCxnSpPr>
          <p:cNvPr id="66" name="_s704546"/>
          <p:cNvCxnSpPr>
            <a:cxnSpLocks noChangeShapeType="1"/>
            <a:stCxn id="68" idx="1"/>
            <a:endCxn id="73" idx="1"/>
          </p:cNvCxnSpPr>
          <p:nvPr/>
        </p:nvCxnSpPr>
        <p:spPr bwMode="auto">
          <a:xfrm rot="10800000">
            <a:off x="7391425" y="5261632"/>
            <a:ext cx="1588" cy="586864"/>
          </a:xfrm>
          <a:prstGeom prst="bentConnector3">
            <a:avLst>
              <a:gd name="adj1" fmla="val 1439546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7" name="_s704558"/>
          <p:cNvSpPr>
            <a:spLocks noChangeArrowheads="1"/>
          </p:cNvSpPr>
          <p:nvPr/>
        </p:nvSpPr>
        <p:spPr bwMode="auto">
          <a:xfrm>
            <a:off x="6862789" y="3071926"/>
            <a:ext cx="1549400" cy="576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Centre de Développement</a:t>
            </a:r>
          </a:p>
          <a:p>
            <a:pPr algn="ctr"/>
            <a:r>
              <a:rPr lang="fr-FR" sz="900" dirty="0" smtClean="0"/>
              <a:t>Flux &amp; Nouvelles Technologies</a:t>
            </a:r>
          </a:p>
          <a:p>
            <a:pPr algn="ctr"/>
            <a:r>
              <a:rPr lang="fr-FR" sz="900" b="0" dirty="0" smtClean="0"/>
              <a:t>France &amp; International</a:t>
            </a:r>
            <a:endParaRPr lang="fr-FR" sz="900" b="0" dirty="0"/>
          </a:p>
        </p:txBody>
      </p:sp>
      <p:sp>
        <p:nvSpPr>
          <p:cNvPr id="68" name="_s704559"/>
          <p:cNvSpPr>
            <a:spLocks noChangeArrowheads="1"/>
          </p:cNvSpPr>
          <p:nvPr/>
        </p:nvSpPr>
        <p:spPr bwMode="auto">
          <a:xfrm>
            <a:off x="7391425" y="5614496"/>
            <a:ext cx="1501055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Intégration &amp; Flux</a:t>
            </a:r>
          </a:p>
          <a:p>
            <a:pPr algn="ctr"/>
            <a:r>
              <a:rPr lang="fr-FR" sz="900" dirty="0" smtClean="0"/>
              <a:t>International</a:t>
            </a:r>
            <a:endParaRPr lang="fr-FR" sz="900" b="0" dirty="0" smtClean="0"/>
          </a:p>
          <a:p>
            <a:pPr algn="ctr"/>
            <a:r>
              <a:rPr lang="fr-FR" sz="900" dirty="0" smtClean="0"/>
              <a:t>S. Ho</a:t>
            </a:r>
          </a:p>
        </p:txBody>
      </p:sp>
      <p:cxnSp>
        <p:nvCxnSpPr>
          <p:cNvPr id="69" name="_s704574"/>
          <p:cNvCxnSpPr>
            <a:cxnSpLocks noChangeShapeType="1"/>
            <a:stCxn id="58" idx="0"/>
            <a:endCxn id="67" idx="0"/>
          </p:cNvCxnSpPr>
          <p:nvPr/>
        </p:nvCxnSpPr>
        <p:spPr bwMode="auto">
          <a:xfrm rot="5400000" flipH="1" flipV="1">
            <a:off x="4453124" y="-98695"/>
            <a:ext cx="13743" cy="6354987"/>
          </a:xfrm>
          <a:prstGeom prst="bentConnector3">
            <a:avLst>
              <a:gd name="adj1" fmla="val 1763392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3" name="_s704559"/>
          <p:cNvSpPr>
            <a:spLocks noChangeArrowheads="1"/>
          </p:cNvSpPr>
          <p:nvPr/>
        </p:nvSpPr>
        <p:spPr bwMode="auto">
          <a:xfrm>
            <a:off x="7391425" y="6201360"/>
            <a:ext cx="1501055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SharePoint</a:t>
            </a:r>
          </a:p>
          <a:p>
            <a:pPr algn="ctr"/>
            <a:r>
              <a:rPr lang="fr-FR" sz="900" dirty="0" smtClean="0"/>
              <a:t>C. </a:t>
            </a:r>
            <a:r>
              <a:rPr lang="fr-FR" sz="900" dirty="0" err="1" smtClean="0"/>
              <a:t>Duchemin</a:t>
            </a:r>
            <a:endParaRPr lang="fr-FR" sz="900" b="0" dirty="0"/>
          </a:p>
        </p:txBody>
      </p:sp>
      <p:sp>
        <p:nvSpPr>
          <p:cNvPr id="34" name="_s704581"/>
          <p:cNvSpPr>
            <a:spLocks noChangeArrowheads="1"/>
          </p:cNvSpPr>
          <p:nvPr/>
        </p:nvSpPr>
        <p:spPr bwMode="auto">
          <a:xfrm>
            <a:off x="1664296" y="2118817"/>
            <a:ext cx="1467544" cy="446087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Architecture &amp; Urbanisme</a:t>
            </a:r>
          </a:p>
          <a:p>
            <a:pPr algn="ctr"/>
            <a:r>
              <a:rPr lang="fr-FR" sz="900" dirty="0" smtClean="0"/>
              <a:t>L. Robbe</a:t>
            </a:r>
            <a:endParaRPr lang="fr-FR" sz="900" b="0" dirty="0"/>
          </a:p>
        </p:txBody>
      </p:sp>
      <p:cxnSp>
        <p:nvCxnSpPr>
          <p:cNvPr id="36" name="_s704546"/>
          <p:cNvCxnSpPr>
            <a:cxnSpLocks noChangeShapeType="1"/>
            <a:stCxn id="33" idx="1"/>
          </p:cNvCxnSpPr>
          <p:nvPr/>
        </p:nvCxnSpPr>
        <p:spPr bwMode="auto">
          <a:xfrm rot="10800000">
            <a:off x="7164289" y="3645024"/>
            <a:ext cx="227137" cy="2790336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2" name="_s704582"/>
          <p:cNvCxnSpPr>
            <a:cxnSpLocks noChangeShapeType="1"/>
            <a:stCxn id="34" idx="3"/>
            <a:endCxn id="47" idx="2"/>
          </p:cNvCxnSpPr>
          <p:nvPr/>
        </p:nvCxnSpPr>
        <p:spPr bwMode="auto">
          <a:xfrm flipV="1">
            <a:off x="3131840" y="1772817"/>
            <a:ext cx="1121916" cy="569044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3" name="_s704559"/>
          <p:cNvSpPr>
            <a:spLocks noChangeArrowheads="1"/>
          </p:cNvSpPr>
          <p:nvPr/>
        </p:nvSpPr>
        <p:spPr bwMode="auto">
          <a:xfrm>
            <a:off x="7391425" y="5027632"/>
            <a:ext cx="1501055" cy="4680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Intégration &amp; Flux</a:t>
            </a:r>
          </a:p>
          <a:p>
            <a:pPr algn="ctr"/>
            <a:r>
              <a:rPr lang="fr-FR" sz="900" dirty="0" smtClean="0"/>
              <a:t>France</a:t>
            </a:r>
          </a:p>
          <a:p>
            <a:pPr algn="ctr"/>
            <a:r>
              <a:rPr lang="fr-FR" sz="900" b="0" dirty="0" smtClean="0"/>
              <a:t>S. </a:t>
            </a:r>
            <a:r>
              <a:rPr lang="fr-FR" sz="900" b="0" dirty="0" err="1" smtClean="0"/>
              <a:t>Kannich</a:t>
            </a:r>
            <a:endParaRPr lang="fr-FR" sz="900" b="0" dirty="0"/>
          </a:p>
        </p:txBody>
      </p:sp>
      <p:sp>
        <p:nvSpPr>
          <p:cNvPr id="74" name="_s704559"/>
          <p:cNvSpPr>
            <a:spLocks noChangeArrowheads="1"/>
          </p:cNvSpPr>
          <p:nvPr/>
        </p:nvSpPr>
        <p:spPr bwMode="auto">
          <a:xfrm>
            <a:off x="7391425" y="4462368"/>
            <a:ext cx="1501055" cy="446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.NET </a:t>
            </a:r>
          </a:p>
          <a:p>
            <a:pPr algn="ctr"/>
            <a:r>
              <a:rPr lang="fr-FR" sz="900" dirty="0" smtClean="0"/>
              <a:t>A. Sure</a:t>
            </a:r>
            <a:endParaRPr lang="fr-FR" sz="900" b="0" dirty="0"/>
          </a:p>
        </p:txBody>
      </p:sp>
      <p:cxnSp>
        <p:nvCxnSpPr>
          <p:cNvPr id="79" name="_s704546"/>
          <p:cNvCxnSpPr>
            <a:cxnSpLocks noChangeShapeType="1"/>
            <a:stCxn id="74" idx="1"/>
            <a:endCxn id="73" idx="1"/>
          </p:cNvCxnSpPr>
          <p:nvPr/>
        </p:nvCxnSpPr>
        <p:spPr bwMode="auto">
          <a:xfrm rot="10800000" flipV="1">
            <a:off x="7391425" y="4685568"/>
            <a:ext cx="1588" cy="576064"/>
          </a:xfrm>
          <a:prstGeom prst="bentConnector3">
            <a:avLst>
              <a:gd name="adj1" fmla="val 1439546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DOSI – Direction Informatique Finance Gestion &amp; Pilotage</a:t>
            </a:r>
            <a:endParaRPr lang="fr-FR" sz="24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35984" y="6525344"/>
            <a:ext cx="4540071" cy="250171"/>
          </a:xfrm>
        </p:spPr>
        <p:txBody>
          <a:bodyPr/>
          <a:lstStyle/>
          <a:p>
            <a:r>
              <a:rPr lang="fr-FR" dirty="0" smtClean="0"/>
              <a:t>Direction Organisation et Systèmes d’Information - DOSI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1522B-94E2-4E2B-A9E3-FFD37A862486}" type="slidenum">
              <a:rPr lang="fr-FR" smtClean="0"/>
              <a:pPr/>
              <a:t>7</a:t>
            </a:fld>
            <a:endParaRPr lang="fr-FR" dirty="0"/>
          </a:p>
        </p:txBody>
      </p:sp>
      <p:cxnSp>
        <p:nvCxnSpPr>
          <p:cNvPr id="29" name="_s710729"/>
          <p:cNvCxnSpPr>
            <a:cxnSpLocks noChangeShapeType="1"/>
            <a:stCxn id="70" idx="1"/>
            <a:endCxn id="41" idx="2"/>
          </p:cNvCxnSpPr>
          <p:nvPr/>
        </p:nvCxnSpPr>
        <p:spPr bwMode="auto">
          <a:xfrm rot="10800000">
            <a:off x="7650511" y="3337346"/>
            <a:ext cx="125511" cy="2359934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0" name="_s710727"/>
          <p:cNvCxnSpPr>
            <a:cxnSpLocks noChangeShapeType="1"/>
            <a:stCxn id="62" idx="1"/>
            <a:endCxn id="37" idx="2"/>
          </p:cNvCxnSpPr>
          <p:nvPr/>
        </p:nvCxnSpPr>
        <p:spPr bwMode="auto">
          <a:xfrm rot="10800000">
            <a:off x="4301927" y="1757139"/>
            <a:ext cx="881806" cy="381398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1" name="_s710703"/>
          <p:cNvCxnSpPr>
            <a:cxnSpLocks noChangeShapeType="1"/>
            <a:stCxn id="61" idx="1"/>
            <a:endCxn id="71" idx="2"/>
          </p:cNvCxnSpPr>
          <p:nvPr/>
        </p:nvCxnSpPr>
        <p:spPr bwMode="auto">
          <a:xfrm rot="10800000">
            <a:off x="5994326" y="3338134"/>
            <a:ext cx="234846" cy="2359146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2" name="_s710700"/>
          <p:cNvCxnSpPr>
            <a:cxnSpLocks noChangeShapeType="1"/>
            <a:stCxn id="43" idx="1"/>
            <a:endCxn id="41" idx="2"/>
          </p:cNvCxnSpPr>
          <p:nvPr/>
        </p:nvCxnSpPr>
        <p:spPr bwMode="auto">
          <a:xfrm rot="10800000">
            <a:off x="7650511" y="3337346"/>
            <a:ext cx="125511" cy="156779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3" name="_s710698"/>
          <p:cNvCxnSpPr>
            <a:cxnSpLocks noChangeShapeType="1"/>
            <a:stCxn id="42" idx="1"/>
            <a:endCxn id="41" idx="2"/>
          </p:cNvCxnSpPr>
          <p:nvPr/>
        </p:nvCxnSpPr>
        <p:spPr bwMode="auto">
          <a:xfrm rot="10800000">
            <a:off x="7650511" y="3337346"/>
            <a:ext cx="125511" cy="84771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4" name="_s710686"/>
          <p:cNvCxnSpPr>
            <a:cxnSpLocks noChangeShapeType="1"/>
            <a:stCxn id="40" idx="1"/>
            <a:endCxn id="71" idx="2"/>
          </p:cNvCxnSpPr>
          <p:nvPr/>
        </p:nvCxnSpPr>
        <p:spPr bwMode="auto">
          <a:xfrm rot="10800000">
            <a:off x="5994326" y="3338134"/>
            <a:ext cx="234846" cy="1567002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5" name="_s710684"/>
          <p:cNvCxnSpPr>
            <a:cxnSpLocks noChangeShapeType="1"/>
            <a:stCxn id="71" idx="0"/>
            <a:endCxn id="37" idx="2"/>
          </p:cNvCxnSpPr>
          <p:nvPr/>
        </p:nvCxnSpPr>
        <p:spPr bwMode="auto">
          <a:xfrm rot="16200000" flipV="1">
            <a:off x="4636630" y="1422437"/>
            <a:ext cx="1022995" cy="169239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6" name="_s710676"/>
          <p:cNvCxnSpPr>
            <a:cxnSpLocks noChangeShapeType="1"/>
            <a:stCxn id="38" idx="0"/>
            <a:endCxn id="52" idx="2"/>
          </p:cNvCxnSpPr>
          <p:nvPr/>
        </p:nvCxnSpPr>
        <p:spPr bwMode="auto">
          <a:xfrm rot="5400000" flipH="1" flipV="1">
            <a:off x="2737022" y="3052810"/>
            <a:ext cx="378892" cy="95114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37" name="_s710664"/>
          <p:cNvSpPr>
            <a:spLocks noChangeArrowheads="1"/>
          </p:cNvSpPr>
          <p:nvPr/>
        </p:nvSpPr>
        <p:spPr bwMode="auto">
          <a:xfrm>
            <a:off x="3383781" y="1052736"/>
            <a:ext cx="1836291" cy="704403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b="1" dirty="0" smtClean="0">
                <a:latin typeface="Calibri" pitchFamily="34" charset="0"/>
                <a:cs typeface="Arial" charset="0"/>
              </a:rPr>
              <a:t>Directeur Informatique Finance Gestion &amp; Pilotage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100" dirty="0" smtClean="0">
                <a:latin typeface="Calibri" pitchFamily="34" charset="0"/>
                <a:cs typeface="Arial" charset="0"/>
              </a:rPr>
              <a:t>Olivier JOUANNE</a:t>
            </a:r>
          </a:p>
        </p:txBody>
      </p:sp>
      <p:sp>
        <p:nvSpPr>
          <p:cNvPr id="38" name="_s710673"/>
          <p:cNvSpPr>
            <a:spLocks noChangeArrowheads="1"/>
          </p:cNvSpPr>
          <p:nvPr/>
        </p:nvSpPr>
        <p:spPr bwMode="auto">
          <a:xfrm>
            <a:off x="1820660" y="3717826"/>
            <a:ext cx="1260475" cy="5588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Centre de Compétences</a:t>
            </a:r>
            <a:br>
              <a:rPr lang="fr-FR" sz="900" dirty="0" smtClean="0"/>
            </a:br>
            <a:r>
              <a:rPr lang="fr-FR" sz="900" dirty="0" smtClean="0"/>
              <a:t>Finance - Gestion</a:t>
            </a:r>
          </a:p>
        </p:txBody>
      </p:sp>
      <p:sp>
        <p:nvSpPr>
          <p:cNvPr id="39" name="_s710683"/>
          <p:cNvSpPr>
            <a:spLocks noChangeArrowheads="1"/>
          </p:cNvSpPr>
          <p:nvPr/>
        </p:nvSpPr>
        <p:spPr bwMode="auto">
          <a:xfrm>
            <a:off x="6229172" y="3933056"/>
            <a:ext cx="1260475" cy="504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/>
              <a:t>Domaine CO/BW</a:t>
            </a:r>
          </a:p>
          <a:p>
            <a:pPr algn="ctr"/>
            <a:r>
              <a:rPr lang="fr-FR" sz="900" b="0"/>
              <a:t>V. Cabasset-Tousseul</a:t>
            </a:r>
          </a:p>
        </p:txBody>
      </p:sp>
      <p:sp>
        <p:nvSpPr>
          <p:cNvPr id="40" name="_s710685"/>
          <p:cNvSpPr>
            <a:spLocks noChangeArrowheads="1"/>
          </p:cNvSpPr>
          <p:nvPr/>
        </p:nvSpPr>
        <p:spPr bwMode="auto">
          <a:xfrm>
            <a:off x="6229172" y="4653136"/>
            <a:ext cx="1260475" cy="504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/>
              <a:t>Dom. FI / Autorisations</a:t>
            </a:r>
          </a:p>
          <a:p>
            <a:pPr algn="ctr"/>
            <a:r>
              <a:rPr lang="fr-FR" sz="900" b="0"/>
              <a:t>P. Gasse</a:t>
            </a:r>
          </a:p>
        </p:txBody>
      </p:sp>
      <p:sp>
        <p:nvSpPr>
          <p:cNvPr id="41" name="_s710694"/>
          <p:cNvSpPr>
            <a:spLocks noChangeArrowheads="1"/>
          </p:cNvSpPr>
          <p:nvPr/>
        </p:nvSpPr>
        <p:spPr bwMode="auto">
          <a:xfrm>
            <a:off x="7020272" y="2780134"/>
            <a:ext cx="1260475" cy="557212"/>
          </a:xfrm>
          <a:prstGeom prst="flowChartProcess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Centre de Compétences</a:t>
            </a:r>
            <a:br>
              <a:rPr lang="fr-FR" sz="900" dirty="0" smtClean="0"/>
            </a:br>
            <a:r>
              <a:rPr lang="fr-FR" sz="900" b="0" dirty="0" smtClean="0"/>
              <a:t>Décisionnel</a:t>
            </a:r>
            <a:endParaRPr lang="fr-FR" sz="900" b="0" dirty="0"/>
          </a:p>
          <a:p>
            <a:pPr algn="ctr"/>
            <a:r>
              <a:rPr lang="fr-FR" sz="900" b="0" dirty="0" smtClean="0"/>
              <a:t>X</a:t>
            </a:r>
            <a:endParaRPr lang="fr-FR" sz="900" b="0" dirty="0"/>
          </a:p>
        </p:txBody>
      </p:sp>
      <p:sp>
        <p:nvSpPr>
          <p:cNvPr id="42" name="_s710697"/>
          <p:cNvSpPr>
            <a:spLocks noChangeArrowheads="1"/>
          </p:cNvSpPr>
          <p:nvPr/>
        </p:nvSpPr>
        <p:spPr bwMode="auto">
          <a:xfrm>
            <a:off x="7776021" y="3933056"/>
            <a:ext cx="1258887" cy="504000"/>
          </a:xfrm>
          <a:prstGeom prst="flowChartProcess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Projets - AMOA</a:t>
            </a:r>
            <a:endParaRPr lang="fr-FR" sz="900" b="0" dirty="0"/>
          </a:p>
          <a:p>
            <a:pPr algn="ctr"/>
            <a:r>
              <a:rPr lang="fr-FR" sz="900" b="0" dirty="0"/>
              <a:t>G. </a:t>
            </a:r>
            <a:r>
              <a:rPr lang="fr-FR" sz="900" b="0" dirty="0" err="1"/>
              <a:t>Kernoa</a:t>
            </a:r>
            <a:endParaRPr lang="fr-FR" sz="900" b="0" dirty="0"/>
          </a:p>
        </p:txBody>
      </p:sp>
      <p:sp>
        <p:nvSpPr>
          <p:cNvPr id="43" name="_s710699"/>
          <p:cNvSpPr>
            <a:spLocks noChangeArrowheads="1"/>
          </p:cNvSpPr>
          <p:nvPr/>
        </p:nvSpPr>
        <p:spPr bwMode="auto">
          <a:xfrm>
            <a:off x="7776021" y="4653136"/>
            <a:ext cx="1258887" cy="504000"/>
          </a:xfrm>
          <a:prstGeom prst="flowChartProcess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Etudes &amp; Evolutions</a:t>
            </a:r>
          </a:p>
          <a:p>
            <a:pPr algn="ctr"/>
            <a:r>
              <a:rPr lang="fr-FR" sz="900" b="0" dirty="0"/>
              <a:t>A. Boulonnais</a:t>
            </a:r>
          </a:p>
        </p:txBody>
      </p:sp>
      <p:sp>
        <p:nvSpPr>
          <p:cNvPr id="61" name="_s710702"/>
          <p:cNvSpPr>
            <a:spLocks noChangeArrowheads="1"/>
          </p:cNvSpPr>
          <p:nvPr/>
        </p:nvSpPr>
        <p:spPr bwMode="auto">
          <a:xfrm>
            <a:off x="6229172" y="5445280"/>
            <a:ext cx="1258887" cy="504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/>
              <a:t>Développements et Flux</a:t>
            </a:r>
          </a:p>
          <a:p>
            <a:pPr algn="ctr"/>
            <a:r>
              <a:rPr lang="fr-FR" sz="900" b="0"/>
              <a:t>Garin Le Thuc</a:t>
            </a:r>
          </a:p>
          <a:p>
            <a:pPr algn="ctr"/>
            <a:r>
              <a:rPr lang="fr-FR" sz="900" b="0"/>
              <a:t>Thierry Hamonic</a:t>
            </a:r>
          </a:p>
        </p:txBody>
      </p:sp>
      <p:sp>
        <p:nvSpPr>
          <p:cNvPr id="62" name="_s710726"/>
          <p:cNvSpPr>
            <a:spLocks noChangeArrowheads="1"/>
          </p:cNvSpPr>
          <p:nvPr/>
        </p:nvSpPr>
        <p:spPr bwMode="auto">
          <a:xfrm>
            <a:off x="5183733" y="1928193"/>
            <a:ext cx="1260475" cy="420687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Assistante</a:t>
            </a:r>
          </a:p>
          <a:p>
            <a:pPr algn="ctr"/>
            <a:r>
              <a:rPr lang="fr-FR" sz="900" b="0" dirty="0" smtClean="0"/>
              <a:t>Sylvie Ferreira</a:t>
            </a:r>
            <a:endParaRPr lang="fr-FR" sz="900" b="0" dirty="0"/>
          </a:p>
        </p:txBody>
      </p:sp>
      <p:sp>
        <p:nvSpPr>
          <p:cNvPr id="70" name="_s710728"/>
          <p:cNvSpPr>
            <a:spLocks noChangeArrowheads="1"/>
          </p:cNvSpPr>
          <p:nvPr/>
        </p:nvSpPr>
        <p:spPr bwMode="auto">
          <a:xfrm>
            <a:off x="7776021" y="5445280"/>
            <a:ext cx="1260475" cy="504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Architecture Technique</a:t>
            </a:r>
          </a:p>
          <a:p>
            <a:pPr algn="ctr"/>
            <a:r>
              <a:rPr lang="fr-FR" sz="900" b="0" dirty="0"/>
              <a:t>L. Barre</a:t>
            </a:r>
          </a:p>
        </p:txBody>
      </p:sp>
      <p:sp>
        <p:nvSpPr>
          <p:cNvPr id="71" name="_s710673"/>
          <p:cNvSpPr>
            <a:spLocks noChangeArrowheads="1"/>
          </p:cNvSpPr>
          <p:nvPr/>
        </p:nvSpPr>
        <p:spPr bwMode="auto">
          <a:xfrm>
            <a:off x="5364088" y="2780134"/>
            <a:ext cx="1260475" cy="558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Centre de Compétences</a:t>
            </a:r>
            <a:br>
              <a:rPr lang="fr-FR" sz="900" dirty="0" smtClean="0"/>
            </a:br>
            <a:r>
              <a:rPr lang="fr-FR" sz="900" b="0" dirty="0" smtClean="0"/>
              <a:t>SAP </a:t>
            </a:r>
            <a:r>
              <a:rPr lang="fr-FR" sz="900" b="0" dirty="0"/>
              <a:t/>
            </a:r>
            <a:br>
              <a:rPr lang="fr-FR" sz="900" b="0" dirty="0"/>
            </a:br>
            <a:r>
              <a:rPr lang="fr-FR" sz="900" b="0" dirty="0"/>
              <a:t>P. Drocourt</a:t>
            </a:r>
          </a:p>
        </p:txBody>
      </p:sp>
      <p:cxnSp>
        <p:nvCxnSpPr>
          <p:cNvPr id="72" name="_s710686"/>
          <p:cNvCxnSpPr>
            <a:cxnSpLocks noChangeShapeType="1"/>
            <a:stCxn id="39" idx="1"/>
            <a:endCxn id="71" idx="2"/>
          </p:cNvCxnSpPr>
          <p:nvPr/>
        </p:nvCxnSpPr>
        <p:spPr bwMode="auto">
          <a:xfrm rot="10800000">
            <a:off x="5994326" y="3338134"/>
            <a:ext cx="234846" cy="846922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3" name="_s710683"/>
          <p:cNvSpPr>
            <a:spLocks noChangeArrowheads="1"/>
          </p:cNvSpPr>
          <p:nvPr/>
        </p:nvSpPr>
        <p:spPr bwMode="auto">
          <a:xfrm>
            <a:off x="2735461" y="4492650"/>
            <a:ext cx="1260475" cy="504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Omega - </a:t>
            </a:r>
            <a:r>
              <a:rPr lang="fr-FR" sz="900" b="0" dirty="0" err="1"/>
              <a:t>Ginerativ</a:t>
            </a:r>
            <a:endParaRPr lang="fr-FR" sz="900" b="0" dirty="0"/>
          </a:p>
          <a:p>
            <a:pPr algn="ctr"/>
            <a:r>
              <a:rPr lang="fr-FR" sz="900" b="0" dirty="0"/>
              <a:t>F. </a:t>
            </a:r>
            <a:r>
              <a:rPr lang="fr-FR" sz="900" b="0" dirty="0" err="1" smtClean="0"/>
              <a:t>Monchausse</a:t>
            </a:r>
            <a:endParaRPr lang="fr-FR" sz="900" b="0" dirty="0" smtClean="0"/>
          </a:p>
        </p:txBody>
      </p:sp>
      <p:sp>
        <p:nvSpPr>
          <p:cNvPr id="74" name="_s710685"/>
          <p:cNvSpPr>
            <a:spLocks noChangeArrowheads="1"/>
          </p:cNvSpPr>
          <p:nvPr/>
        </p:nvSpPr>
        <p:spPr bwMode="auto">
          <a:xfrm>
            <a:off x="1115616" y="5428754"/>
            <a:ext cx="1260475" cy="504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XCPT </a:t>
            </a:r>
            <a:r>
              <a:rPr lang="fr-FR" sz="900" b="0" dirty="0" smtClean="0"/>
              <a:t>– Traducteur</a:t>
            </a:r>
          </a:p>
          <a:p>
            <a:pPr algn="ctr"/>
            <a:r>
              <a:rPr lang="fr-FR" sz="900" dirty="0" smtClean="0"/>
              <a:t>Trésorerie - </a:t>
            </a:r>
            <a:r>
              <a:rPr lang="fr-FR" sz="900" dirty="0" err="1" smtClean="0"/>
              <a:t>Cassiopae</a:t>
            </a:r>
            <a:endParaRPr lang="fr-FR" sz="900" b="0" dirty="0"/>
          </a:p>
          <a:p>
            <a:pPr algn="ctr"/>
            <a:r>
              <a:rPr lang="fr-FR" sz="900" b="0" dirty="0"/>
              <a:t>X</a:t>
            </a:r>
          </a:p>
        </p:txBody>
      </p:sp>
      <p:cxnSp>
        <p:nvCxnSpPr>
          <p:cNvPr id="76" name="_s710686"/>
          <p:cNvCxnSpPr>
            <a:cxnSpLocks noChangeShapeType="1"/>
            <a:stCxn id="73" idx="1"/>
            <a:endCxn id="38" idx="2"/>
          </p:cNvCxnSpPr>
          <p:nvPr/>
        </p:nvCxnSpPr>
        <p:spPr bwMode="auto">
          <a:xfrm rot="10800000">
            <a:off x="2450899" y="4276626"/>
            <a:ext cx="284563" cy="468024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9" name="_s710702"/>
          <p:cNvSpPr>
            <a:spLocks noChangeArrowheads="1"/>
          </p:cNvSpPr>
          <p:nvPr/>
        </p:nvSpPr>
        <p:spPr bwMode="auto">
          <a:xfrm>
            <a:off x="899592" y="4492650"/>
            <a:ext cx="1258888" cy="504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Europa (P2P) - EDI</a:t>
            </a:r>
          </a:p>
          <a:p>
            <a:pPr algn="ctr"/>
            <a:r>
              <a:rPr lang="fr-FR" sz="900" b="0" dirty="0" smtClean="0"/>
              <a:t>O. </a:t>
            </a:r>
            <a:r>
              <a:rPr lang="fr-FR" sz="900" b="0" dirty="0" err="1" smtClean="0"/>
              <a:t>Lepron</a:t>
            </a:r>
            <a:endParaRPr lang="fr-FR" sz="900" b="0" dirty="0"/>
          </a:p>
        </p:txBody>
      </p:sp>
      <p:cxnSp>
        <p:nvCxnSpPr>
          <p:cNvPr id="81" name="_s710686"/>
          <p:cNvCxnSpPr>
            <a:cxnSpLocks noChangeShapeType="1"/>
            <a:stCxn id="79" idx="3"/>
            <a:endCxn id="38" idx="2"/>
          </p:cNvCxnSpPr>
          <p:nvPr/>
        </p:nvCxnSpPr>
        <p:spPr bwMode="auto">
          <a:xfrm flipV="1">
            <a:off x="2158480" y="4276626"/>
            <a:ext cx="292418" cy="468024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2" name="_s710686"/>
          <p:cNvCxnSpPr>
            <a:cxnSpLocks noChangeShapeType="1"/>
            <a:stCxn id="74" idx="1"/>
            <a:endCxn id="79" idx="2"/>
          </p:cNvCxnSpPr>
          <p:nvPr/>
        </p:nvCxnSpPr>
        <p:spPr bwMode="auto">
          <a:xfrm rot="10800000" flipH="1">
            <a:off x="1115616" y="4996650"/>
            <a:ext cx="413420" cy="684104"/>
          </a:xfrm>
          <a:prstGeom prst="bentConnector4">
            <a:avLst>
              <a:gd name="adj1" fmla="val -55295"/>
              <a:gd name="adj2" fmla="val 68418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3" name="_s710673"/>
          <p:cNvSpPr>
            <a:spLocks noChangeArrowheads="1"/>
          </p:cNvSpPr>
          <p:nvPr/>
        </p:nvSpPr>
        <p:spPr bwMode="auto">
          <a:xfrm>
            <a:off x="251520" y="2780134"/>
            <a:ext cx="1260475" cy="5588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/>
              <a:t>Organisation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/>
              <a:t>&amp; </a:t>
            </a:r>
            <a:r>
              <a:rPr lang="fr-FR" sz="900" dirty="0" smtClean="0"/>
              <a:t>Processus Finance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Gestion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X</a:t>
            </a:r>
            <a:endParaRPr lang="fr-FR" sz="900" dirty="0"/>
          </a:p>
        </p:txBody>
      </p:sp>
      <p:cxnSp>
        <p:nvCxnSpPr>
          <p:cNvPr id="84" name="_s710676"/>
          <p:cNvCxnSpPr>
            <a:cxnSpLocks noChangeShapeType="1"/>
          </p:cNvCxnSpPr>
          <p:nvPr/>
        </p:nvCxnSpPr>
        <p:spPr bwMode="auto">
          <a:xfrm rot="5400000" flipH="1" flipV="1">
            <a:off x="4266134" y="-603448"/>
            <a:ext cx="1588" cy="6768752"/>
          </a:xfrm>
          <a:prstGeom prst="bentConnector3">
            <a:avLst>
              <a:gd name="adj1" fmla="val 14395466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5" name="_s710698"/>
          <p:cNvCxnSpPr>
            <a:cxnSpLocks noChangeShapeType="1"/>
            <a:stCxn id="87" idx="1"/>
            <a:endCxn id="86" idx="2"/>
          </p:cNvCxnSpPr>
          <p:nvPr/>
        </p:nvCxnSpPr>
        <p:spPr bwMode="auto">
          <a:xfrm rot="10800000">
            <a:off x="4259918" y="4275038"/>
            <a:ext cx="238622" cy="1405716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6" name="_s710694"/>
          <p:cNvSpPr>
            <a:spLocks noChangeArrowheads="1"/>
          </p:cNvSpPr>
          <p:nvPr/>
        </p:nvSpPr>
        <p:spPr bwMode="auto">
          <a:xfrm>
            <a:off x="3629680" y="3717826"/>
            <a:ext cx="1260475" cy="557212"/>
          </a:xfrm>
          <a:prstGeom prst="flowChartProcess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Centre de Compétences</a:t>
            </a:r>
            <a:br>
              <a:rPr lang="fr-FR" sz="900" dirty="0" smtClean="0"/>
            </a:br>
            <a:r>
              <a:rPr lang="fr-FR" sz="900" dirty="0" smtClean="0"/>
              <a:t>SIRH</a:t>
            </a:r>
            <a:endParaRPr lang="fr-FR" sz="900" dirty="0"/>
          </a:p>
        </p:txBody>
      </p:sp>
      <p:sp>
        <p:nvSpPr>
          <p:cNvPr id="87" name="_s710697"/>
          <p:cNvSpPr>
            <a:spLocks noChangeArrowheads="1"/>
          </p:cNvSpPr>
          <p:nvPr/>
        </p:nvSpPr>
        <p:spPr bwMode="auto">
          <a:xfrm>
            <a:off x="4498540" y="5428754"/>
            <a:ext cx="1224000" cy="504000"/>
          </a:xfrm>
          <a:prstGeom prst="flowChartProcess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Planification</a:t>
            </a:r>
          </a:p>
          <a:p>
            <a:pPr algn="ctr"/>
            <a:r>
              <a:rPr lang="fr-FR" sz="900" b="0" dirty="0" smtClean="0"/>
              <a:t>Gestion des Temps</a:t>
            </a:r>
            <a:br>
              <a:rPr lang="fr-FR" sz="900" b="0" dirty="0" smtClean="0"/>
            </a:br>
            <a:r>
              <a:rPr lang="fr-FR" sz="900" b="0" dirty="0" smtClean="0"/>
              <a:t>F. Paoli</a:t>
            </a:r>
            <a:endParaRPr lang="fr-FR" sz="900" b="0" dirty="0"/>
          </a:p>
        </p:txBody>
      </p:sp>
      <p:cxnSp>
        <p:nvCxnSpPr>
          <p:cNvPr id="88" name="_s710700"/>
          <p:cNvCxnSpPr>
            <a:cxnSpLocks noChangeShapeType="1"/>
            <a:stCxn id="89" idx="1"/>
            <a:endCxn id="87" idx="2"/>
          </p:cNvCxnSpPr>
          <p:nvPr/>
        </p:nvCxnSpPr>
        <p:spPr bwMode="auto">
          <a:xfrm rot="10800000" flipH="1">
            <a:off x="4500128" y="5932754"/>
            <a:ext cx="610412" cy="540144"/>
          </a:xfrm>
          <a:prstGeom prst="bentConnector4">
            <a:avLst>
              <a:gd name="adj1" fmla="val -37450"/>
              <a:gd name="adj2" fmla="val 73327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9" name="_s710699"/>
          <p:cNvSpPr>
            <a:spLocks noChangeArrowheads="1"/>
          </p:cNvSpPr>
          <p:nvPr/>
        </p:nvSpPr>
        <p:spPr bwMode="auto">
          <a:xfrm>
            <a:off x="4500128" y="6220898"/>
            <a:ext cx="1224000" cy="504000"/>
          </a:xfrm>
          <a:prstGeom prst="flowChartProcess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 smtClean="0"/>
              <a:t>Coordination</a:t>
            </a:r>
          </a:p>
          <a:p>
            <a:pPr algn="ctr"/>
            <a:r>
              <a:rPr lang="fr-FR" sz="900" b="0" dirty="0" smtClean="0"/>
              <a:t>Planification &amp; GTA</a:t>
            </a:r>
            <a:endParaRPr lang="fr-FR" sz="900" b="0" dirty="0"/>
          </a:p>
          <a:p>
            <a:pPr algn="ctr"/>
            <a:r>
              <a:rPr lang="fr-FR" sz="900" dirty="0" smtClean="0"/>
              <a:t>M. </a:t>
            </a:r>
            <a:r>
              <a:rPr lang="fr-FR" sz="900" dirty="0" err="1" smtClean="0"/>
              <a:t>Kivouvou</a:t>
            </a:r>
            <a:endParaRPr lang="fr-FR" sz="900" b="0" dirty="0"/>
          </a:p>
        </p:txBody>
      </p:sp>
      <p:sp>
        <p:nvSpPr>
          <p:cNvPr id="91" name="_s710702"/>
          <p:cNvSpPr>
            <a:spLocks noChangeArrowheads="1"/>
          </p:cNvSpPr>
          <p:nvPr/>
        </p:nvSpPr>
        <p:spPr bwMode="auto">
          <a:xfrm>
            <a:off x="4462871" y="4492650"/>
            <a:ext cx="1224000" cy="720024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b="0" dirty="0"/>
              <a:t>VIM </a:t>
            </a:r>
            <a:r>
              <a:rPr lang="fr-FR" sz="900" b="0" dirty="0" smtClean="0"/>
              <a:t>– VIP – VACA</a:t>
            </a:r>
            <a:br>
              <a:rPr lang="fr-FR" sz="900" b="0" dirty="0" smtClean="0"/>
            </a:br>
            <a:r>
              <a:rPr lang="fr-FR" sz="900" b="0" dirty="0" smtClean="0"/>
              <a:t>VME - REMVAR</a:t>
            </a:r>
          </a:p>
          <a:p>
            <a:pPr algn="ctr"/>
            <a:r>
              <a:rPr lang="fr-FR" sz="900" dirty="0" smtClean="0"/>
              <a:t>X</a:t>
            </a:r>
            <a:endParaRPr lang="fr-FR" sz="900" b="0" dirty="0"/>
          </a:p>
          <a:p>
            <a:pPr algn="ctr"/>
            <a:r>
              <a:rPr lang="fr-FR" sz="900" b="0" dirty="0" smtClean="0"/>
              <a:t>G. </a:t>
            </a:r>
            <a:r>
              <a:rPr lang="fr-FR" sz="900" dirty="0" err="1" smtClean="0"/>
              <a:t>Estevez</a:t>
            </a:r>
            <a:endParaRPr lang="fr-FR" sz="900" b="0" dirty="0"/>
          </a:p>
        </p:txBody>
      </p:sp>
      <p:cxnSp>
        <p:nvCxnSpPr>
          <p:cNvPr id="92" name="_s710698"/>
          <p:cNvCxnSpPr>
            <a:cxnSpLocks noChangeShapeType="1"/>
            <a:stCxn id="91" idx="1"/>
            <a:endCxn id="86" idx="2"/>
          </p:cNvCxnSpPr>
          <p:nvPr/>
        </p:nvCxnSpPr>
        <p:spPr bwMode="auto">
          <a:xfrm rot="10800000">
            <a:off x="4259919" y="4275038"/>
            <a:ext cx="202953" cy="577624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0" name="_s710685"/>
          <p:cNvSpPr>
            <a:spLocks noChangeArrowheads="1"/>
          </p:cNvSpPr>
          <p:nvPr/>
        </p:nvSpPr>
        <p:spPr bwMode="auto">
          <a:xfrm>
            <a:off x="2843808" y="5428754"/>
            <a:ext cx="1260475" cy="5040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fr-FR" sz="900" dirty="0" smtClean="0"/>
              <a:t>S. Bigaut</a:t>
            </a:r>
            <a:endParaRPr lang="fr-FR" sz="900" dirty="0"/>
          </a:p>
        </p:txBody>
      </p:sp>
      <p:cxnSp>
        <p:nvCxnSpPr>
          <p:cNvPr id="101" name="_s710686"/>
          <p:cNvCxnSpPr>
            <a:cxnSpLocks noChangeShapeType="1"/>
            <a:stCxn id="100" idx="1"/>
            <a:endCxn id="73" idx="2"/>
          </p:cNvCxnSpPr>
          <p:nvPr/>
        </p:nvCxnSpPr>
        <p:spPr bwMode="auto">
          <a:xfrm rot="10800000" flipH="1">
            <a:off x="2843807" y="4996650"/>
            <a:ext cx="521891" cy="684104"/>
          </a:xfrm>
          <a:prstGeom prst="bentConnector4">
            <a:avLst>
              <a:gd name="adj1" fmla="val -43802"/>
              <a:gd name="adj2" fmla="val 68418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2" name="_s710673"/>
          <p:cNvSpPr>
            <a:spLocks noChangeArrowheads="1"/>
          </p:cNvSpPr>
          <p:nvPr/>
        </p:nvSpPr>
        <p:spPr bwMode="auto">
          <a:xfrm>
            <a:off x="2771800" y="2780134"/>
            <a:ext cx="1260475" cy="558800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Centre de Compétences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Finance Gestion - SIRH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 smtClean="0"/>
              <a:t>Aurélie Gaffory</a:t>
            </a:r>
            <a:endParaRPr lang="fr-FR" sz="900" dirty="0"/>
          </a:p>
        </p:txBody>
      </p:sp>
      <p:cxnSp>
        <p:nvCxnSpPr>
          <p:cNvPr id="54" name="_s710676"/>
          <p:cNvCxnSpPr>
            <a:cxnSpLocks noChangeShapeType="1"/>
            <a:stCxn id="52" idx="2"/>
            <a:endCxn id="86" idx="0"/>
          </p:cNvCxnSpPr>
          <p:nvPr/>
        </p:nvCxnSpPr>
        <p:spPr bwMode="auto">
          <a:xfrm rot="16200000" flipH="1">
            <a:off x="3641532" y="3099440"/>
            <a:ext cx="378892" cy="85788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3" name="_s710676"/>
          <p:cNvCxnSpPr>
            <a:cxnSpLocks noChangeShapeType="1"/>
            <a:stCxn id="52" idx="0"/>
            <a:endCxn id="37" idx="2"/>
          </p:cNvCxnSpPr>
          <p:nvPr/>
        </p:nvCxnSpPr>
        <p:spPr bwMode="auto">
          <a:xfrm rot="5400000" flipH="1" flipV="1">
            <a:off x="3340485" y="1818693"/>
            <a:ext cx="1022995" cy="89988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DOSI – Direction de la Production &amp; Opérations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35984" y="6525344"/>
            <a:ext cx="4540071" cy="250171"/>
          </a:xfrm>
        </p:spPr>
        <p:txBody>
          <a:bodyPr/>
          <a:lstStyle/>
          <a:p>
            <a:pPr algn="l" rtl="0"/>
            <a:r>
              <a:rPr lang="fr-FR" sz="1000" kern="1200" dirty="0">
                <a:solidFill>
                  <a:srgbClr val="0C0C0C">
                    <a:lumMod val="75000"/>
                    <a:lumOff val="25000"/>
                  </a:srgbClr>
                </a:solidFill>
                <a:latin typeface="Arial" pitchFamily="34" charset="0"/>
                <a:ea typeface="+mn-ea"/>
                <a:cs typeface="Arial" pitchFamily="34" charset="0"/>
              </a:rPr>
              <a:t>Direction Organisation et Systèmes d’Information - DOSI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6DD1522B-94E2-4E2B-A9E3-FFD37A862486}" type="slidenum">
              <a:rPr lang="fr-FR" sz="1000" kern="1200">
                <a:solidFill>
                  <a:srgbClr val="0C0C0C">
                    <a:lumMod val="75000"/>
                    <a:lumOff val="25000"/>
                  </a:srgbClr>
                </a:solidFill>
                <a:latin typeface="Arial" pitchFamily="34" charset="0"/>
                <a:ea typeface="+mn-ea"/>
                <a:cs typeface="Arial" pitchFamily="34" charset="0"/>
              </a:rPr>
              <a:pPr algn="r" rtl="0"/>
              <a:t>8</a:t>
            </a:fld>
            <a:endParaRPr lang="fr-FR" sz="1000" kern="1200" dirty="0">
              <a:solidFill>
                <a:srgbClr val="0C0C0C">
                  <a:lumMod val="75000"/>
                  <a:lumOff val="25000"/>
                </a:srgb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45" name="_s717882"/>
          <p:cNvCxnSpPr>
            <a:cxnSpLocks noChangeShapeType="1"/>
            <a:stCxn id="177" idx="1"/>
            <a:endCxn id="164" idx="2"/>
          </p:cNvCxnSpPr>
          <p:nvPr/>
        </p:nvCxnSpPr>
        <p:spPr bwMode="auto">
          <a:xfrm rot="10800000">
            <a:off x="7413925" y="3625466"/>
            <a:ext cx="108969" cy="552069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6" name="_s717877"/>
          <p:cNvCxnSpPr>
            <a:cxnSpLocks noChangeShapeType="1"/>
            <a:stCxn id="174" idx="0"/>
            <a:endCxn id="176" idx="2"/>
          </p:cNvCxnSpPr>
          <p:nvPr/>
        </p:nvCxnSpPr>
        <p:spPr bwMode="auto">
          <a:xfrm rot="5400000" flipH="1" flipV="1">
            <a:off x="1601895" y="3627024"/>
            <a:ext cx="576064" cy="75608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7" name="_s717876"/>
          <p:cNvCxnSpPr>
            <a:cxnSpLocks noChangeShapeType="1"/>
            <a:stCxn id="176" idx="0"/>
            <a:endCxn id="203" idx="2"/>
          </p:cNvCxnSpPr>
          <p:nvPr/>
        </p:nvCxnSpPr>
        <p:spPr bwMode="auto">
          <a:xfrm rot="16200000" flipV="1">
            <a:off x="1763816" y="2636816"/>
            <a:ext cx="288080" cy="72022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8" name="_s717867"/>
          <p:cNvCxnSpPr>
            <a:cxnSpLocks noChangeShapeType="1"/>
            <a:stCxn id="175" idx="1"/>
            <a:endCxn id="161" idx="2"/>
          </p:cNvCxnSpPr>
          <p:nvPr/>
        </p:nvCxnSpPr>
        <p:spPr bwMode="auto">
          <a:xfrm rot="10800000">
            <a:off x="4030454" y="3625465"/>
            <a:ext cx="181507" cy="2446054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50" name="_s717832"/>
          <p:cNvCxnSpPr>
            <a:cxnSpLocks noChangeShapeType="1"/>
            <a:stCxn id="172" idx="3"/>
            <a:endCxn id="163" idx="1"/>
          </p:cNvCxnSpPr>
          <p:nvPr/>
        </p:nvCxnSpPr>
        <p:spPr bwMode="auto">
          <a:xfrm flipV="1">
            <a:off x="6876256" y="6407553"/>
            <a:ext cx="288032" cy="81787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51" name="_s717834"/>
          <p:cNvCxnSpPr>
            <a:cxnSpLocks noChangeShapeType="1"/>
            <a:stCxn id="176" idx="2"/>
            <a:endCxn id="171" idx="0"/>
          </p:cNvCxnSpPr>
          <p:nvPr/>
        </p:nvCxnSpPr>
        <p:spPr bwMode="auto">
          <a:xfrm rot="16200000" flipH="1">
            <a:off x="2339902" y="3645098"/>
            <a:ext cx="576064" cy="71993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53" name="_s717836"/>
          <p:cNvCxnSpPr>
            <a:cxnSpLocks noChangeShapeType="1"/>
            <a:stCxn id="169" idx="1"/>
            <a:endCxn id="162" idx="2"/>
          </p:cNvCxnSpPr>
          <p:nvPr/>
        </p:nvCxnSpPr>
        <p:spPr bwMode="auto">
          <a:xfrm rot="10800000">
            <a:off x="5756868" y="3625466"/>
            <a:ext cx="111276" cy="768093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55" name="_s717838"/>
          <p:cNvCxnSpPr>
            <a:cxnSpLocks noChangeShapeType="1"/>
            <a:stCxn id="167" idx="1"/>
            <a:endCxn id="161" idx="2"/>
          </p:cNvCxnSpPr>
          <p:nvPr/>
        </p:nvCxnSpPr>
        <p:spPr bwMode="auto">
          <a:xfrm rot="10800000">
            <a:off x="4030454" y="3625465"/>
            <a:ext cx="181507" cy="1833124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56" name="_s717839"/>
          <p:cNvCxnSpPr>
            <a:cxnSpLocks noChangeShapeType="1"/>
            <a:stCxn id="166" idx="1"/>
            <a:endCxn id="161" idx="2"/>
          </p:cNvCxnSpPr>
          <p:nvPr/>
        </p:nvCxnSpPr>
        <p:spPr bwMode="auto">
          <a:xfrm rot="10800000">
            <a:off x="4030454" y="3625465"/>
            <a:ext cx="181507" cy="861878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57" name="_s717841"/>
          <p:cNvCxnSpPr>
            <a:cxnSpLocks noChangeShapeType="1"/>
            <a:stCxn id="165" idx="3"/>
            <a:endCxn id="160" idx="2"/>
          </p:cNvCxnSpPr>
          <p:nvPr/>
        </p:nvCxnSpPr>
        <p:spPr bwMode="auto">
          <a:xfrm flipV="1">
            <a:off x="3708624" y="1537233"/>
            <a:ext cx="765770" cy="304259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59" name="_s717845"/>
          <p:cNvCxnSpPr>
            <a:cxnSpLocks noChangeShapeType="1"/>
            <a:stCxn id="160" idx="2"/>
            <a:endCxn id="222" idx="0"/>
          </p:cNvCxnSpPr>
          <p:nvPr/>
        </p:nvCxnSpPr>
        <p:spPr bwMode="auto">
          <a:xfrm rot="16200000" flipH="1">
            <a:off x="4813864" y="1197762"/>
            <a:ext cx="883655" cy="1562595"/>
          </a:xfrm>
          <a:prstGeom prst="bentConnector3">
            <a:avLst>
              <a:gd name="adj1" fmla="val 76471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60" name="_s717846"/>
          <p:cNvSpPr>
            <a:spLocks noChangeArrowheads="1"/>
          </p:cNvSpPr>
          <p:nvPr/>
        </p:nvSpPr>
        <p:spPr bwMode="auto">
          <a:xfrm>
            <a:off x="3368676" y="1052736"/>
            <a:ext cx="2211436" cy="484497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1100" b="1" kern="1200" dirty="0" smtClean="0">
                <a:solidFill>
                  <a:srgbClr val="0C0C0C"/>
                </a:solidFill>
                <a:latin typeface="Calibri" pitchFamily="34" charset="0"/>
                <a:ea typeface="+mn-ea"/>
                <a:cs typeface="Arial" charset="0"/>
              </a:rPr>
              <a:t>Directeur  Informatique</a:t>
            </a:r>
            <a:br>
              <a:rPr lang="fr-FR" sz="1100" b="1" kern="1200" dirty="0" smtClean="0">
                <a:solidFill>
                  <a:srgbClr val="0C0C0C"/>
                </a:solidFill>
                <a:latin typeface="Calibri" pitchFamily="34" charset="0"/>
                <a:ea typeface="+mn-ea"/>
                <a:cs typeface="Arial" charset="0"/>
              </a:rPr>
            </a:br>
            <a:r>
              <a:rPr lang="fr-FR" sz="1100" b="1" kern="1200" dirty="0" smtClean="0">
                <a:solidFill>
                  <a:srgbClr val="0C0C0C"/>
                </a:solidFill>
                <a:latin typeface="Calibri" pitchFamily="34" charset="0"/>
                <a:ea typeface="+mn-ea"/>
                <a:cs typeface="Arial" charset="0"/>
              </a:rPr>
              <a:t>Production </a:t>
            </a:r>
            <a:r>
              <a:rPr lang="fr-FR" sz="1100" b="1" kern="1200" dirty="0">
                <a:solidFill>
                  <a:srgbClr val="0C0C0C"/>
                </a:solidFill>
                <a:latin typeface="Calibri" pitchFamily="34" charset="0"/>
                <a:ea typeface="+mn-ea"/>
                <a:cs typeface="Arial" charset="0"/>
              </a:rPr>
              <a:t>&amp; Opérations </a:t>
            </a:r>
          </a:p>
          <a:p>
            <a:pPr algn="ctr" rtl="0">
              <a:defRPr/>
            </a:pPr>
            <a:r>
              <a:rPr lang="fr-FR" sz="1000" dirty="0">
                <a:latin typeface="Calibri"/>
                <a:ea typeface="+mn-ea"/>
                <a:cs typeface="+mn-cs"/>
              </a:rPr>
              <a:t>Daniel RICHARD</a:t>
            </a:r>
          </a:p>
        </p:txBody>
      </p:sp>
      <p:sp>
        <p:nvSpPr>
          <p:cNvPr id="161" name="_s717847"/>
          <p:cNvSpPr>
            <a:spLocks noChangeArrowheads="1"/>
          </p:cNvSpPr>
          <p:nvPr/>
        </p:nvSpPr>
        <p:spPr bwMode="auto">
          <a:xfrm>
            <a:off x="3274453" y="3140968"/>
            <a:ext cx="1512000" cy="484497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</a:rPr>
              <a:t>DOMAINE </a:t>
            </a:r>
            <a:r>
              <a:rPr lang="fr-FR" sz="900" dirty="0" smtClean="0">
                <a:latin typeface="Calibri"/>
                <a:ea typeface="+mn-ea"/>
                <a:cs typeface="+mn-cs"/>
              </a:rPr>
              <a:t>INFRASTRUCTURES 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CLIENTS </a:t>
            </a:r>
            <a:r>
              <a:rPr lang="fr-FR" sz="900" dirty="0" smtClean="0">
                <a:latin typeface="Calibri"/>
              </a:rPr>
              <a:t>RESEAUX &amp; TELECOMS</a:t>
            </a:r>
            <a:endParaRPr lang="fr-FR" sz="900" dirty="0">
              <a:latin typeface="Calibri"/>
              <a:ea typeface="+mn-ea"/>
              <a:cs typeface="+mn-cs"/>
            </a:endParaRP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Éric POIRIER</a:t>
            </a:r>
          </a:p>
        </p:txBody>
      </p:sp>
      <p:sp>
        <p:nvSpPr>
          <p:cNvPr id="162" name="_s717848"/>
          <p:cNvSpPr>
            <a:spLocks noChangeArrowheads="1"/>
          </p:cNvSpPr>
          <p:nvPr/>
        </p:nvSpPr>
        <p:spPr bwMode="auto">
          <a:xfrm>
            <a:off x="5000868" y="3140968"/>
            <a:ext cx="1512000" cy="484497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DOMAINE DEPLOIEMENT &amp; 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AMENAGEMENT SITES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Patrick </a:t>
            </a:r>
            <a:r>
              <a:rPr lang="fr-FR" sz="900" dirty="0">
                <a:latin typeface="Calibri"/>
                <a:ea typeface="+mn-ea"/>
                <a:cs typeface="+mn-cs"/>
              </a:rPr>
              <a:t>VANDEZANDE</a:t>
            </a:r>
          </a:p>
        </p:txBody>
      </p:sp>
      <p:sp>
        <p:nvSpPr>
          <p:cNvPr id="163" name="_s717849"/>
          <p:cNvSpPr>
            <a:spLocks noChangeArrowheads="1"/>
          </p:cNvSpPr>
          <p:nvPr/>
        </p:nvSpPr>
        <p:spPr bwMode="auto">
          <a:xfrm>
            <a:off x="7164288" y="6165304"/>
            <a:ext cx="1368152" cy="484497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>
                <a:latin typeface="Calibri"/>
                <a:ea typeface="+mn-ea"/>
                <a:cs typeface="+mn-cs"/>
              </a:rPr>
              <a:t>EXPLOITATION INTERNET</a:t>
            </a:r>
          </a:p>
          <a:p>
            <a:pPr algn="ctr" rtl="0">
              <a:defRPr/>
            </a:pPr>
            <a:r>
              <a:rPr lang="fr-FR" sz="900">
                <a:latin typeface="Calibri"/>
                <a:ea typeface="+mn-ea"/>
                <a:cs typeface="+mn-cs"/>
              </a:rPr>
              <a:t>Romain BROUSSARD</a:t>
            </a:r>
          </a:p>
        </p:txBody>
      </p:sp>
      <p:sp>
        <p:nvSpPr>
          <p:cNvPr id="164" name="_s717850"/>
          <p:cNvSpPr>
            <a:spLocks noChangeArrowheads="1"/>
          </p:cNvSpPr>
          <p:nvPr/>
        </p:nvSpPr>
        <p:spPr bwMode="auto">
          <a:xfrm>
            <a:off x="6657924" y="3140968"/>
            <a:ext cx="1512000" cy="484497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DOMAINE EXPLOITATION 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Laurent PIAUGEARD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</a:rPr>
              <a:t>	Adjoint : Eric MEDJKOUNE     </a:t>
            </a:r>
            <a:endParaRPr lang="fr-FR" sz="900" dirty="0">
              <a:latin typeface="Calibri"/>
              <a:ea typeface="+mn-ea"/>
              <a:cs typeface="+mn-cs"/>
            </a:endParaRPr>
          </a:p>
        </p:txBody>
      </p:sp>
      <p:sp>
        <p:nvSpPr>
          <p:cNvPr id="165" name="_s717851"/>
          <p:cNvSpPr>
            <a:spLocks noChangeArrowheads="1"/>
          </p:cNvSpPr>
          <p:nvPr/>
        </p:nvSpPr>
        <p:spPr bwMode="auto">
          <a:xfrm>
            <a:off x="2195736" y="1628800"/>
            <a:ext cx="1512888" cy="425383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Assistante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S. Ferreira</a:t>
            </a:r>
          </a:p>
        </p:txBody>
      </p:sp>
      <p:sp>
        <p:nvSpPr>
          <p:cNvPr id="166" name="_s717853"/>
          <p:cNvSpPr>
            <a:spLocks noChangeArrowheads="1"/>
          </p:cNvSpPr>
          <p:nvPr/>
        </p:nvSpPr>
        <p:spPr bwMode="auto">
          <a:xfrm>
            <a:off x="4211960" y="3889502"/>
            <a:ext cx="1224000" cy="1195682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endParaRPr lang="fr-FR" sz="900" dirty="0" smtClean="0">
              <a:latin typeface="Calibri"/>
            </a:endParaRPr>
          </a:p>
          <a:p>
            <a:pPr algn="ctr" rtl="0">
              <a:defRPr/>
            </a:pPr>
            <a:r>
              <a:rPr lang="fr-FR" sz="900" dirty="0" smtClean="0">
                <a:latin typeface="Calibri"/>
              </a:rPr>
              <a:t>I</a:t>
            </a:r>
            <a:r>
              <a:rPr lang="fr-FR" sz="900" dirty="0" smtClean="0">
                <a:latin typeface="Calibri"/>
                <a:ea typeface="+mn-ea"/>
                <a:cs typeface="+mn-cs"/>
              </a:rPr>
              <a:t>NFRASTRUCTURES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Daniel </a:t>
            </a:r>
            <a:r>
              <a:rPr lang="fr-FR" sz="900" dirty="0">
                <a:latin typeface="Calibri"/>
                <a:ea typeface="+mn-ea"/>
                <a:cs typeface="+mn-cs"/>
              </a:rPr>
              <a:t>THOMAS</a:t>
            </a:r>
          </a:p>
          <a:p>
            <a:pPr algn="ctr">
              <a:defRPr/>
            </a:pPr>
            <a:r>
              <a:rPr lang="fr-FR" sz="900" dirty="0" smtClean="0"/>
              <a:t>Lionel GARDEL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Bertrand </a:t>
            </a:r>
            <a:r>
              <a:rPr lang="fr-FR" sz="900" dirty="0">
                <a:latin typeface="Calibri"/>
                <a:ea typeface="+mn-ea"/>
                <a:cs typeface="+mn-cs"/>
              </a:rPr>
              <a:t>HUIN</a:t>
            </a:r>
          </a:p>
          <a:p>
            <a:pPr algn="ctr">
              <a:defRPr/>
            </a:pPr>
            <a:r>
              <a:rPr lang="fr-FR" sz="900" dirty="0" smtClean="0"/>
              <a:t>Thierry POIRIER</a:t>
            </a:r>
          </a:p>
          <a:p>
            <a:pPr algn="ctr">
              <a:defRPr/>
            </a:pPr>
            <a:r>
              <a:rPr lang="fr-FR" sz="900" dirty="0" smtClean="0"/>
              <a:t>Eric PARENT</a:t>
            </a:r>
          </a:p>
          <a:p>
            <a:pPr algn="ctr">
              <a:defRPr/>
            </a:pPr>
            <a:r>
              <a:rPr lang="fr-FR" sz="900" dirty="0" smtClean="0"/>
              <a:t>Mitsu TEMPAKU</a:t>
            </a:r>
          </a:p>
          <a:p>
            <a:pPr algn="ctr">
              <a:defRPr/>
            </a:pPr>
            <a:endParaRPr lang="fr-FR" sz="900" dirty="0">
              <a:latin typeface="Calibri"/>
              <a:ea typeface="+mn-ea"/>
              <a:cs typeface="+mn-cs"/>
            </a:endParaRPr>
          </a:p>
        </p:txBody>
      </p:sp>
      <p:sp>
        <p:nvSpPr>
          <p:cNvPr id="167" name="_s717854"/>
          <p:cNvSpPr>
            <a:spLocks noChangeArrowheads="1"/>
          </p:cNvSpPr>
          <p:nvPr/>
        </p:nvSpPr>
        <p:spPr bwMode="auto">
          <a:xfrm>
            <a:off x="4211960" y="5255930"/>
            <a:ext cx="1224000" cy="405318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RESEAUX &amp; </a:t>
            </a:r>
            <a:r>
              <a:rPr lang="fr-FR" sz="900" dirty="0" smtClean="0">
                <a:latin typeface="Calibri"/>
                <a:ea typeface="+mn-ea"/>
                <a:cs typeface="+mn-cs"/>
              </a:rPr>
              <a:t>TELECOMS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Tony MAHEU</a:t>
            </a:r>
            <a:endParaRPr lang="fr-FR" sz="900" dirty="0">
              <a:latin typeface="Calibri"/>
              <a:ea typeface="+mn-ea"/>
              <a:cs typeface="+mn-cs"/>
            </a:endParaRPr>
          </a:p>
        </p:txBody>
      </p:sp>
      <p:sp>
        <p:nvSpPr>
          <p:cNvPr id="169" name="_s717856"/>
          <p:cNvSpPr>
            <a:spLocks noChangeArrowheads="1"/>
          </p:cNvSpPr>
          <p:nvPr/>
        </p:nvSpPr>
        <p:spPr bwMode="auto">
          <a:xfrm>
            <a:off x="5868144" y="3889502"/>
            <a:ext cx="1368000" cy="1008111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PROJETS </a:t>
            </a:r>
            <a:r>
              <a:rPr lang="fr-FR" sz="900" dirty="0" smtClean="0">
                <a:latin typeface="Calibri"/>
                <a:ea typeface="+mn-ea"/>
                <a:cs typeface="+mn-cs"/>
              </a:rPr>
              <a:t>SITES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Roméo </a:t>
            </a:r>
            <a:r>
              <a:rPr lang="fr-FR" sz="900" dirty="0">
                <a:latin typeface="Calibri"/>
                <a:ea typeface="+mn-ea"/>
                <a:cs typeface="+mn-cs"/>
              </a:rPr>
              <a:t>BORDELAIS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Catherine POISSONNET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Isabelle VADRONICK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Philippe </a:t>
            </a:r>
            <a:r>
              <a:rPr lang="fr-FR" sz="900" dirty="0" smtClean="0">
                <a:latin typeface="Calibri"/>
                <a:ea typeface="+mn-ea"/>
                <a:cs typeface="+mn-cs"/>
              </a:rPr>
              <a:t>BREZIA</a:t>
            </a:r>
          </a:p>
          <a:p>
            <a:pPr algn="ctr">
              <a:defRPr/>
            </a:pPr>
            <a:r>
              <a:rPr lang="fr-FR" sz="900" dirty="0" smtClean="0"/>
              <a:t>Jean-Louis FAGES</a:t>
            </a:r>
          </a:p>
        </p:txBody>
      </p:sp>
      <p:sp>
        <p:nvSpPr>
          <p:cNvPr id="171" name="_s717858"/>
          <p:cNvSpPr>
            <a:spLocks noChangeArrowheads="1"/>
          </p:cNvSpPr>
          <p:nvPr/>
        </p:nvSpPr>
        <p:spPr bwMode="auto">
          <a:xfrm>
            <a:off x="2339904" y="4293096"/>
            <a:ext cx="1295992" cy="72008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SERVICES </a:t>
            </a:r>
            <a:r>
              <a:rPr lang="fr-FR" sz="900" dirty="0" smtClean="0">
                <a:latin typeface="Calibri"/>
              </a:rPr>
              <a:t>&amp;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RELATION CLIENT</a:t>
            </a:r>
            <a:endParaRPr lang="fr-FR" sz="900" dirty="0">
              <a:latin typeface="Calibri"/>
              <a:ea typeface="+mn-ea"/>
              <a:cs typeface="+mn-cs"/>
            </a:endParaRPr>
          </a:p>
          <a:p>
            <a:pPr algn="ctr" rtl="0"/>
            <a:r>
              <a:rPr lang="fr-FR" sz="900" dirty="0">
                <a:latin typeface="Calibri"/>
                <a:ea typeface="+mn-ea"/>
                <a:cs typeface="+mn-cs"/>
              </a:rPr>
              <a:t>Christophe DEBLESER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Marie-Hélène </a:t>
            </a:r>
            <a:r>
              <a:rPr lang="fr-FR" sz="900" dirty="0" smtClean="0">
                <a:latin typeface="Calibri"/>
                <a:ea typeface="+mn-ea"/>
                <a:cs typeface="+mn-cs"/>
              </a:rPr>
              <a:t>STRAMBIO</a:t>
            </a:r>
            <a:endParaRPr lang="fr-FR" sz="900" dirty="0">
              <a:latin typeface="Calibri"/>
              <a:ea typeface="+mn-ea"/>
              <a:cs typeface="+mn-cs"/>
            </a:endParaRPr>
          </a:p>
        </p:txBody>
      </p:sp>
      <p:sp>
        <p:nvSpPr>
          <p:cNvPr id="172" name="_s717860"/>
          <p:cNvSpPr>
            <a:spLocks noChangeArrowheads="1"/>
          </p:cNvSpPr>
          <p:nvPr/>
        </p:nvSpPr>
        <p:spPr bwMode="auto">
          <a:xfrm>
            <a:off x="5868144" y="6309320"/>
            <a:ext cx="1008112" cy="36004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Jérôme ROUX</a:t>
            </a:r>
          </a:p>
        </p:txBody>
      </p:sp>
      <p:sp>
        <p:nvSpPr>
          <p:cNvPr id="174" name="_s717864"/>
          <p:cNvSpPr>
            <a:spLocks noChangeArrowheads="1"/>
          </p:cNvSpPr>
          <p:nvPr/>
        </p:nvSpPr>
        <p:spPr bwMode="auto">
          <a:xfrm>
            <a:off x="827887" y="4293096"/>
            <a:ext cx="1368000" cy="486291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</a:rPr>
              <a:t>PROJETS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OUTILS &amp; METHODES</a:t>
            </a:r>
            <a:endParaRPr lang="fr-FR" sz="900" dirty="0">
              <a:latin typeface="Calibri"/>
              <a:ea typeface="+mn-ea"/>
              <a:cs typeface="+mn-cs"/>
            </a:endParaRP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Didier CHAPEAU</a:t>
            </a:r>
          </a:p>
        </p:txBody>
      </p:sp>
      <p:sp>
        <p:nvSpPr>
          <p:cNvPr id="175" name="_s717866"/>
          <p:cNvSpPr>
            <a:spLocks noChangeArrowheads="1"/>
          </p:cNvSpPr>
          <p:nvPr/>
        </p:nvSpPr>
        <p:spPr bwMode="auto">
          <a:xfrm>
            <a:off x="4211960" y="5833718"/>
            <a:ext cx="1224000" cy="475602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ENVIRONNEMENT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CLIENT</a:t>
            </a:r>
            <a:endParaRPr lang="fr-FR" sz="900" dirty="0">
              <a:latin typeface="Calibri"/>
              <a:ea typeface="+mn-ea"/>
              <a:cs typeface="+mn-cs"/>
            </a:endParaRP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Alain </a:t>
            </a:r>
            <a:r>
              <a:rPr lang="fr-FR" sz="900" dirty="0">
                <a:latin typeface="Calibri"/>
                <a:ea typeface="+mn-ea"/>
                <a:cs typeface="+mn-cs"/>
              </a:rPr>
              <a:t>AUBRY </a:t>
            </a:r>
          </a:p>
        </p:txBody>
      </p:sp>
      <p:sp>
        <p:nvSpPr>
          <p:cNvPr id="176" name="_s717875"/>
          <p:cNvSpPr>
            <a:spLocks noChangeArrowheads="1"/>
          </p:cNvSpPr>
          <p:nvPr/>
        </p:nvSpPr>
        <p:spPr bwMode="auto">
          <a:xfrm>
            <a:off x="1547968" y="3140968"/>
            <a:ext cx="1440000" cy="576064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DOMAINE PROJETS 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PRODUCTION SERVICES &amp; 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SUPPORT</a:t>
            </a:r>
            <a:endParaRPr lang="fr-FR" sz="900" dirty="0">
              <a:latin typeface="Calibri"/>
              <a:ea typeface="+mn-ea"/>
              <a:cs typeface="+mn-cs"/>
            </a:endParaRP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Alain PALACIO</a:t>
            </a:r>
          </a:p>
        </p:txBody>
      </p:sp>
      <p:sp>
        <p:nvSpPr>
          <p:cNvPr id="177" name="_s717881"/>
          <p:cNvSpPr>
            <a:spLocks noChangeArrowheads="1"/>
          </p:cNvSpPr>
          <p:nvPr/>
        </p:nvSpPr>
        <p:spPr bwMode="auto">
          <a:xfrm>
            <a:off x="7522893" y="3889502"/>
            <a:ext cx="1368000" cy="576064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ARCHITECTURE </a:t>
            </a:r>
            <a:r>
              <a:rPr lang="fr-FR" sz="900" dirty="0" smtClean="0">
                <a:latin typeface="Calibri"/>
                <a:ea typeface="+mn-ea"/>
                <a:cs typeface="+mn-cs"/>
              </a:rPr>
              <a:t/>
            </a:r>
            <a:br>
              <a:rPr lang="fr-FR" sz="900" dirty="0" smtClean="0">
                <a:latin typeface="Calibri"/>
                <a:ea typeface="+mn-ea"/>
                <a:cs typeface="+mn-cs"/>
              </a:rPr>
            </a:br>
            <a:r>
              <a:rPr lang="fr-FR" sz="900" dirty="0" smtClean="0">
                <a:latin typeface="Calibri"/>
                <a:ea typeface="+mn-ea"/>
                <a:cs typeface="+mn-cs"/>
              </a:rPr>
              <a:t>APPLICATIVE &amp; </a:t>
            </a:r>
            <a:r>
              <a:rPr lang="fr-FR" sz="900" dirty="0">
                <a:latin typeface="Calibri"/>
                <a:ea typeface="+mn-ea"/>
                <a:cs typeface="+mn-cs"/>
              </a:rPr>
              <a:t>DBA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Éric LAVAUD</a:t>
            </a:r>
          </a:p>
        </p:txBody>
      </p:sp>
      <p:cxnSp>
        <p:nvCxnSpPr>
          <p:cNvPr id="178" name="_s701581"/>
          <p:cNvCxnSpPr>
            <a:cxnSpLocks noChangeShapeType="1"/>
            <a:stCxn id="179" idx="1"/>
            <a:endCxn id="164" idx="2"/>
          </p:cNvCxnSpPr>
          <p:nvPr/>
        </p:nvCxnSpPr>
        <p:spPr bwMode="auto">
          <a:xfrm rot="10800000">
            <a:off x="7413924" y="3625466"/>
            <a:ext cx="110556" cy="1524177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79" name="_s701618"/>
          <p:cNvSpPr>
            <a:spLocks noChangeArrowheads="1"/>
          </p:cNvSpPr>
          <p:nvPr/>
        </p:nvSpPr>
        <p:spPr bwMode="auto">
          <a:xfrm>
            <a:off x="7524480" y="4609582"/>
            <a:ext cx="1368000" cy="1080120"/>
          </a:xfrm>
          <a:prstGeom prst="rect">
            <a:avLst/>
          </a:prstGeom>
          <a:solidFill>
            <a:srgbClr val="DDDDD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EXPLOITATION &amp; PROJETS</a:t>
            </a:r>
            <a:endParaRPr lang="fr-FR" sz="900" dirty="0">
              <a:latin typeface="Calibri"/>
              <a:ea typeface="+mn-ea"/>
              <a:cs typeface="+mn-cs"/>
            </a:endParaRPr>
          </a:p>
          <a:p>
            <a:pPr algn="ctr">
              <a:defRPr/>
            </a:pPr>
            <a:r>
              <a:rPr lang="fr-FR" sz="900" dirty="0" smtClean="0"/>
              <a:t>Stéphane LAUNAY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Xavier </a:t>
            </a:r>
            <a:r>
              <a:rPr lang="fr-FR" sz="900" dirty="0">
                <a:latin typeface="Calibri"/>
                <a:ea typeface="+mn-ea"/>
                <a:cs typeface="+mn-cs"/>
              </a:rPr>
              <a:t>Louis RUEDA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Abdelaziz GHERRI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Alban MONTANERA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Benjamin DEBLAERE</a:t>
            </a:r>
          </a:p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Mohammed BOUHASSANE</a:t>
            </a:r>
          </a:p>
        </p:txBody>
      </p:sp>
      <p:cxnSp>
        <p:nvCxnSpPr>
          <p:cNvPr id="196" name="_s717845"/>
          <p:cNvCxnSpPr>
            <a:cxnSpLocks noChangeShapeType="1"/>
            <a:stCxn id="222" idx="2"/>
            <a:endCxn id="163" idx="3"/>
          </p:cNvCxnSpPr>
          <p:nvPr/>
        </p:nvCxnSpPr>
        <p:spPr bwMode="auto">
          <a:xfrm rot="16200000" flipH="1">
            <a:off x="5507382" y="3382494"/>
            <a:ext cx="3554665" cy="2495451"/>
          </a:xfrm>
          <a:prstGeom prst="bentConnector4">
            <a:avLst>
              <a:gd name="adj1" fmla="val 4119"/>
              <a:gd name="adj2" fmla="val 119813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03" name="_s717875"/>
          <p:cNvSpPr>
            <a:spLocks noChangeArrowheads="1"/>
          </p:cNvSpPr>
          <p:nvPr/>
        </p:nvSpPr>
        <p:spPr bwMode="auto">
          <a:xfrm>
            <a:off x="827744" y="2420888"/>
            <a:ext cx="1440000" cy="432000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>
                <a:latin typeface="Calibri"/>
                <a:ea typeface="+mn-ea"/>
                <a:cs typeface="+mn-cs"/>
              </a:rPr>
              <a:t>ORGANISATION </a:t>
            </a:r>
            <a:r>
              <a:rPr lang="fr-FR" sz="900" dirty="0" smtClean="0">
                <a:latin typeface="Calibri"/>
                <a:ea typeface="+mn-ea"/>
                <a:cs typeface="+mn-cs"/>
              </a:rPr>
              <a:t/>
            </a:r>
            <a:br>
              <a:rPr lang="fr-FR" sz="900" dirty="0" smtClean="0">
                <a:latin typeface="Calibri"/>
                <a:ea typeface="+mn-ea"/>
                <a:cs typeface="+mn-cs"/>
              </a:rPr>
            </a:br>
            <a:r>
              <a:rPr lang="fr-FR" sz="900" dirty="0" smtClean="0">
                <a:latin typeface="Calibri"/>
                <a:ea typeface="+mn-ea"/>
                <a:cs typeface="+mn-cs"/>
              </a:rPr>
              <a:t>&amp; SERVICES</a:t>
            </a:r>
          </a:p>
        </p:txBody>
      </p:sp>
      <p:cxnSp>
        <p:nvCxnSpPr>
          <p:cNvPr id="206" name="Connecteur en angle 205"/>
          <p:cNvCxnSpPr>
            <a:stCxn id="160" idx="2"/>
            <a:endCxn id="203" idx="0"/>
          </p:cNvCxnSpPr>
          <p:nvPr/>
        </p:nvCxnSpPr>
        <p:spPr>
          <a:xfrm rot="5400000">
            <a:off x="2569242" y="515735"/>
            <a:ext cx="883655" cy="2926650"/>
          </a:xfrm>
          <a:prstGeom prst="bentConnector3">
            <a:avLst>
              <a:gd name="adj1" fmla="val 76471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22" name="_s717875"/>
          <p:cNvSpPr>
            <a:spLocks noChangeArrowheads="1"/>
          </p:cNvSpPr>
          <p:nvPr/>
        </p:nvSpPr>
        <p:spPr bwMode="auto">
          <a:xfrm>
            <a:off x="5148064" y="2420888"/>
            <a:ext cx="1777850" cy="432000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OPERATIONS GROUPE</a:t>
            </a:r>
            <a:endParaRPr lang="fr-FR" sz="900" dirty="0">
              <a:latin typeface="Calibri"/>
              <a:ea typeface="+mn-ea"/>
              <a:cs typeface="+mn-cs"/>
            </a:endParaRPr>
          </a:p>
        </p:txBody>
      </p:sp>
      <p:cxnSp>
        <p:nvCxnSpPr>
          <p:cNvPr id="229" name="_s717845"/>
          <p:cNvCxnSpPr>
            <a:cxnSpLocks noChangeShapeType="1"/>
            <a:stCxn id="222" idx="2"/>
            <a:endCxn id="164" idx="0"/>
          </p:cNvCxnSpPr>
          <p:nvPr/>
        </p:nvCxnSpPr>
        <p:spPr bwMode="auto">
          <a:xfrm rot="16200000" flipH="1">
            <a:off x="6581416" y="2308460"/>
            <a:ext cx="288080" cy="137693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52" name="_s717845"/>
          <p:cNvCxnSpPr>
            <a:cxnSpLocks noChangeShapeType="1"/>
            <a:stCxn id="222" idx="2"/>
            <a:endCxn id="162" idx="0"/>
          </p:cNvCxnSpPr>
          <p:nvPr/>
        </p:nvCxnSpPr>
        <p:spPr bwMode="auto">
          <a:xfrm rot="5400000">
            <a:off x="5752889" y="2856868"/>
            <a:ext cx="288080" cy="280121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55" name="_s717845"/>
          <p:cNvCxnSpPr>
            <a:cxnSpLocks noChangeShapeType="1"/>
            <a:stCxn id="222" idx="2"/>
            <a:endCxn id="161" idx="0"/>
          </p:cNvCxnSpPr>
          <p:nvPr/>
        </p:nvCxnSpPr>
        <p:spPr bwMode="auto">
          <a:xfrm rot="5400000">
            <a:off x="4889681" y="1993660"/>
            <a:ext cx="288080" cy="200653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77" name="_s717875"/>
          <p:cNvSpPr>
            <a:spLocks noChangeArrowheads="1"/>
          </p:cNvSpPr>
          <p:nvPr/>
        </p:nvSpPr>
        <p:spPr bwMode="auto">
          <a:xfrm>
            <a:off x="35648" y="3140968"/>
            <a:ext cx="1440000" cy="484497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ORGANISATION &amp; 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PROCESSUS PRODUCTION</a:t>
            </a:r>
          </a:p>
          <a:p>
            <a:pPr algn="ctr" rtl="0">
              <a:defRPr/>
            </a:pPr>
            <a:r>
              <a:rPr lang="fr-FR" sz="900" dirty="0" smtClean="0">
                <a:latin typeface="Calibri"/>
                <a:ea typeface="+mn-ea"/>
                <a:cs typeface="+mn-cs"/>
              </a:rPr>
              <a:t>X</a:t>
            </a:r>
            <a:endParaRPr lang="fr-FR" sz="900" dirty="0">
              <a:latin typeface="Calibri"/>
              <a:ea typeface="+mn-ea"/>
              <a:cs typeface="+mn-cs"/>
            </a:endParaRPr>
          </a:p>
        </p:txBody>
      </p:sp>
      <p:cxnSp>
        <p:nvCxnSpPr>
          <p:cNvPr id="278" name="_s717876"/>
          <p:cNvCxnSpPr>
            <a:cxnSpLocks noChangeShapeType="1"/>
            <a:stCxn id="277" idx="0"/>
            <a:endCxn id="203" idx="2"/>
          </p:cNvCxnSpPr>
          <p:nvPr/>
        </p:nvCxnSpPr>
        <p:spPr bwMode="auto">
          <a:xfrm rot="5400000" flipH="1" flipV="1">
            <a:off x="1007656" y="2600880"/>
            <a:ext cx="288080" cy="79209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arte_V4">
  <a:themeElements>
    <a:clrScheme name="Personnalisé 1">
      <a:dk1>
        <a:srgbClr val="0C0C0C"/>
      </a:dk1>
      <a:lt1>
        <a:srgbClr val="FFFFFF"/>
      </a:lt1>
      <a:dk2>
        <a:srgbClr val="494429"/>
      </a:dk2>
      <a:lt2>
        <a:srgbClr val="EEECE1"/>
      </a:lt2>
      <a:accent1>
        <a:srgbClr val="61A2AD"/>
      </a:accent1>
      <a:accent2>
        <a:srgbClr val="D1802C"/>
      </a:accent2>
      <a:accent3>
        <a:srgbClr val="787693"/>
      </a:accent3>
      <a:accent4>
        <a:srgbClr val="89664E"/>
      </a:accent4>
      <a:accent5>
        <a:srgbClr val="A34747"/>
      </a:accent5>
      <a:accent6>
        <a:srgbClr val="92B45A"/>
      </a:accent6>
      <a:hlink>
        <a:srgbClr val="505078"/>
      </a:hlink>
      <a:folHlink>
        <a:srgbClr val="50507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 bwMode="auto">
        <a:noFill/>
        <a:ln w="19050">
          <a:solidFill>
            <a:schemeClr val="tx1"/>
          </a:solidFill>
          <a:miter lim="800000"/>
          <a:headEnd/>
          <a:tailEnd/>
        </a:ln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charte_V4</Template>
  <TotalTime>31910</TotalTime>
  <Words>560</Words>
  <Application>Microsoft Office PowerPoint</Application>
  <PresentationFormat>Affichage à l'écran (4:3)</PresentationFormat>
  <Paragraphs>235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charte_V4</vt:lpstr>
      <vt:lpstr>Direction Organisation &amp;  Systèmes d’Information </vt:lpstr>
      <vt:lpstr>Organigramme </vt:lpstr>
      <vt:lpstr>DOSI – Organisation</vt:lpstr>
      <vt:lpstr>DOSI – Direction des Système d’Informations Internet –  Client &amp; Multi-canal</vt:lpstr>
      <vt:lpstr>DOSI – Direction Informatique Marchandises France</vt:lpstr>
      <vt:lpstr>DOSI – Direction Informatique Marchandises International</vt:lpstr>
      <vt:lpstr>DOSI – Direction Informatique Finance Gestion &amp; Pilotage</vt:lpstr>
      <vt:lpstr>DOSI – Direction de la Production &amp; Opérations </vt:lpstr>
    </vt:vector>
  </TitlesOfParts>
  <Company>FNAC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charte graphique interne</dc:title>
  <dc:creator>patricia lernon</dc:creator>
  <cp:lastModifiedBy>agnes callico</cp:lastModifiedBy>
  <cp:revision>253</cp:revision>
  <dcterms:created xsi:type="dcterms:W3CDTF">2009-12-01T16:12:41Z</dcterms:created>
  <dcterms:modified xsi:type="dcterms:W3CDTF">2011-03-03T13:27:14Z</dcterms:modified>
</cp:coreProperties>
</file>